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3" r:id="rId2"/>
    <p:sldId id="282" r:id="rId3"/>
    <p:sldId id="269" r:id="rId4"/>
    <p:sldId id="274" r:id="rId5"/>
    <p:sldId id="287" r:id="rId6"/>
    <p:sldId id="288" r:id="rId7"/>
    <p:sldId id="267" r:id="rId8"/>
    <p:sldId id="268" r:id="rId9"/>
    <p:sldId id="257" r:id="rId10"/>
    <p:sldId id="258" r:id="rId11"/>
    <p:sldId id="284" r:id="rId12"/>
    <p:sldId id="285" r:id="rId13"/>
    <p:sldId id="259" r:id="rId14"/>
    <p:sldId id="260" r:id="rId15"/>
    <p:sldId id="286" r:id="rId16"/>
    <p:sldId id="261" r:id="rId17"/>
    <p:sldId id="262" r:id="rId18"/>
    <p:sldId id="263" r:id="rId19"/>
    <p:sldId id="264" r:id="rId20"/>
    <p:sldId id="265" r:id="rId21"/>
    <p:sldId id="283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29" autoAdjust="0"/>
  </p:normalViewPr>
  <p:slideViewPr>
    <p:cSldViewPr snapToGrid="0">
      <p:cViewPr>
        <p:scale>
          <a:sx n="63" d="100"/>
          <a:sy n="63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A0C31-CAEE-4235-85FF-6DA848FA624D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C6371-AECB-45CD-82E8-BD4353D0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5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C6371-AECB-45CD-82E8-BD4353D0F0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71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6371-AECB-45CD-82E8-BD4353D0F0C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91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C6371-AECB-45CD-82E8-BD4353D0F0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84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C6371-AECB-45CD-82E8-BD4353D0F0C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72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C6371-AECB-45CD-82E8-BD4353D0F0C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70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C6371-AECB-45CD-82E8-BD4353D0F0C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03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C6371-AECB-45CD-82E8-BD4353D0F0C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61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C6371-AECB-45CD-82E8-BD4353D0F0C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08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C6371-AECB-45CD-82E8-BD4353D0F0C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34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C6371-AECB-45CD-82E8-BD4353D0F0C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73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C6371-AECB-45CD-82E8-BD4353D0F0C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3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C6371-AECB-45CD-82E8-BD4353D0F0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1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C6371-AECB-45CD-82E8-BD4353D0F0C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25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Franco, L.M., D.R.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Silimperi,T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Veldhuyzen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Zanten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 MacAulay,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K.Askov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Bouchet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L. Marquez. 2002. Sustaining Quality of Healthcare: Institutionalization of Quality Assurance.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QA Monograph Series 2(1). Bethesda, MD: Published for the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U.S.Agency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International Development (USAID) by the Quality Assurance Project. 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6371-AECB-45CD-82E8-BD4353D0F0C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0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Franco, L.M., D.R.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Silimperi,T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Veldhuyzen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Zanten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C. MacAulay,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K.Askov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Bouchet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L. Marquez. 2002. Sustaining Quality of Healthcare: Institutionalization of Quality Assurance.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QA Monograph Series 2(1). Bethesda, MD: Published for the </a:t>
            </a:r>
            <a:r>
              <a:rPr lang="en-US" sz="1200" i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U.S.Agency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International Development (USAID) by the Quality Assurance Project 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6371-AECB-45CD-82E8-BD4353D0F0C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1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C6371-AECB-45CD-82E8-BD4353D0F0C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8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C6371-AECB-45CD-82E8-BD4353D0F0C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4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C6371-AECB-45CD-82E8-BD4353D0F0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1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C6371-AECB-45CD-82E8-BD4353D0F0C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42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C6371-AECB-45CD-82E8-BD4353D0F0C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02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C6371-AECB-45CD-82E8-BD4353D0F0C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2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E455-ED1C-403A-8CDA-60DB17544B1E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07E-9E94-403C-A53B-1103125A3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E455-ED1C-403A-8CDA-60DB17544B1E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07E-9E94-403C-A53B-1103125A3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7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E455-ED1C-403A-8CDA-60DB17544B1E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07E-9E94-403C-A53B-1103125A3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2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E455-ED1C-403A-8CDA-60DB17544B1E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07E-9E94-403C-A53B-1103125A3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9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E455-ED1C-403A-8CDA-60DB17544B1E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07E-9E94-403C-A53B-1103125A3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E455-ED1C-403A-8CDA-60DB17544B1E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07E-9E94-403C-A53B-1103125A3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E455-ED1C-403A-8CDA-60DB17544B1E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07E-9E94-403C-A53B-1103125A3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E455-ED1C-403A-8CDA-60DB17544B1E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07E-9E94-403C-A53B-1103125A3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9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E455-ED1C-403A-8CDA-60DB17544B1E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07E-9E94-403C-A53B-1103125A3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3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E455-ED1C-403A-8CDA-60DB17544B1E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07E-9E94-403C-A53B-1103125A3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6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E455-ED1C-403A-8CDA-60DB17544B1E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F07E-9E94-403C-A53B-1103125A3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5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E455-ED1C-403A-8CDA-60DB17544B1E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F07E-9E94-403C-A53B-1103125A3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7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5142316-Islamic-Art-In-the-name-of-God-the-Merciful-Stock-Vecto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13710" y="23533"/>
            <a:ext cx="6733309" cy="6834467"/>
          </a:xfrm>
        </p:spPr>
      </p:pic>
      <p:sp>
        <p:nvSpPr>
          <p:cNvPr id="5" name="Rectangle 4"/>
          <p:cNvSpPr/>
          <p:nvPr/>
        </p:nvSpPr>
        <p:spPr>
          <a:xfrm>
            <a:off x="7675418" y="0"/>
            <a:ext cx="1371600" cy="969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13709" y="0"/>
            <a:ext cx="1371600" cy="9282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39" y="1302335"/>
            <a:ext cx="8422449" cy="5763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9310" y="134218"/>
            <a:ext cx="1086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>
                <a:cs typeface="B Titr" panose="00000700000000000000" pitchFamily="2" charset="-78"/>
              </a:rPr>
              <a:t>عناصر اساسی در پایدار کردن کیفیت در بیمارستان</a:t>
            </a:r>
            <a:endParaRPr lang="en-US" sz="2800" b="1" dirty="0"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68198"/>
            <a:ext cx="4530436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محیط توانمند ساز داخلی</a:t>
            </a:r>
            <a:r>
              <a:rPr lang="en-US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:</a:t>
            </a:r>
            <a:endParaRPr lang="fa-IR" sz="2100" b="1" dirty="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 توسعه پایدار کیفیت</a:t>
            </a:r>
          </a:p>
          <a:p>
            <a:pPr algn="r" rtl="1"/>
            <a:r>
              <a:rPr lang="fa-IR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تحت کنترل مسئولین</a:t>
            </a:r>
          </a:p>
          <a:p>
            <a:pPr algn="r" rtl="1"/>
            <a:r>
              <a:rPr lang="fa-IR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قویتر از عوامل بیرونی: مبتنی بر شواهد</a:t>
            </a:r>
            <a:endParaRPr lang="en-US" sz="2100" b="1" dirty="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800" b="1" dirty="0">
                <a:solidFill>
                  <a:srgbClr val="FFFF00"/>
                </a:solidFill>
                <a:cs typeface="B Nazanin" panose="00000400000000000000" pitchFamily="2" charset="-78"/>
              </a:rPr>
              <a:t>1- رهبری</a:t>
            </a:r>
            <a:endParaRPr lang="en-US" sz="2800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24401" y="1108365"/>
            <a:ext cx="7495309" cy="3366654"/>
            <a:chOff x="4724401" y="1136072"/>
            <a:chExt cx="7495309" cy="4017821"/>
          </a:xfrm>
        </p:grpSpPr>
        <p:sp>
          <p:nvSpPr>
            <p:cNvPr id="6" name="Oval 5"/>
            <p:cNvSpPr/>
            <p:nvPr/>
          </p:nvSpPr>
          <p:spPr>
            <a:xfrm>
              <a:off x="4724401" y="1759532"/>
              <a:ext cx="1759526" cy="720346"/>
            </a:xfrm>
            <a:prstGeom prst="ellipse">
              <a:avLst/>
            </a:prstGeom>
            <a:noFill/>
            <a:ln w="3175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/>
              <a:endParaRPr lang="en-US" b="1" dirty="0">
                <a:solidFill>
                  <a:schemeClr val="dk1"/>
                </a:solidFill>
              </a:endParaRPr>
            </a:p>
          </p:txBody>
        </p:sp>
        <p:sp>
          <p:nvSpPr>
            <p:cNvPr id="7" name="Line Callout 2 6"/>
            <p:cNvSpPr/>
            <p:nvPr/>
          </p:nvSpPr>
          <p:spPr>
            <a:xfrm>
              <a:off x="6830292" y="1136072"/>
              <a:ext cx="5389418" cy="4017821"/>
            </a:xfrm>
            <a:prstGeom prst="borderCallout2">
              <a:avLst>
                <a:gd name="adj1" fmla="val 10481"/>
                <a:gd name="adj2" fmla="val -364"/>
                <a:gd name="adj3" fmla="val 10821"/>
                <a:gd name="adj4" fmla="val -13068"/>
                <a:gd name="adj5" fmla="val 15267"/>
                <a:gd name="adj6" fmla="val -20540"/>
              </a:avLst>
            </a:prstGeom>
            <a:solidFill>
              <a:schemeClr val="bg1"/>
            </a:solidFill>
            <a:ln w="3175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 algn="r" rtl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رهبری که اولویت ها را تعیین می کند، یادگیری را تشویق می کند، و به آنها اهمیت می دهد</a:t>
              </a:r>
            </a:p>
            <a:p>
              <a:pPr marL="228600" indent="-228600" algn="r" rtl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رهبری توانایی برانگیختن و توانمند کردن کارکنان برای دستیابی به نتایج است</a:t>
              </a:r>
            </a:p>
            <a:p>
              <a:pPr marL="228600" indent="-228600" algn="r" rtl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رهبری برای نهادینه کردن تضمین کیفیت در سازمان حیاتی است</a:t>
              </a:r>
            </a:p>
            <a:p>
              <a:pPr marL="228600" indent="-228600" algn="r" rtl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بیش از 80 توانمندی رهبری وجود دارد</a:t>
              </a:r>
              <a:endParaRPr lang="en-US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7854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7303"/>
            <a:ext cx="10515600" cy="1325563"/>
          </a:xfrm>
        </p:spPr>
        <p:txBody>
          <a:bodyPr/>
          <a:lstStyle/>
          <a:p>
            <a:pPr algn="r" rtl="1"/>
            <a:r>
              <a:rPr lang="fa-IR" dirty="0">
                <a:latin typeface="Agency FB" panose="020B0503020202020204" pitchFamily="34" charset="0"/>
                <a:cs typeface="B Homa" panose="00000400000000000000" pitchFamily="2" charset="-78"/>
              </a:rPr>
              <a:t>رهبری</a:t>
            </a:r>
            <a:endParaRPr lang="en-US" dirty="0">
              <a:latin typeface="Agency FB" panose="020B0503020202020204" pitchFamily="34" charset="0"/>
              <a:cs typeface="B Homa" panose="00000400000000000000" pitchFamily="2" charset="-78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492626" y="1202150"/>
            <a:ext cx="6861174" cy="5600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بی حس شدن کارکنان در اثر سالها کار کردن در کمبود توجه و منابع</a:t>
            </a:r>
          </a:p>
          <a:p>
            <a:pPr algn="r" rtl="1"/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نیازمند تزریق انرژی</a:t>
            </a:r>
          </a:p>
          <a:p>
            <a:pPr algn="r" rtl="1"/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بهترین سبک رهبری وجود ندارد</a:t>
            </a:r>
          </a:p>
          <a:p>
            <a:pPr algn="r" rtl="1"/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ویژگی های رهبر:</a:t>
            </a:r>
          </a:p>
          <a:p>
            <a:pPr marL="285750" indent="-285750" algn="r" rtl="1">
              <a:buFont typeface="Arial" panose="020B0604020202090204" pitchFamily="34" charset="0"/>
              <a:buChar char="•"/>
            </a:pP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صداقت</a:t>
            </a:r>
          </a:p>
          <a:p>
            <a:pPr marL="285750" indent="-285750" algn="r" rtl="1">
              <a:buFont typeface="Arial" panose="020B0604020202090204" pitchFamily="34" charset="0"/>
              <a:buChar char="•"/>
            </a:pP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صلاحیت</a:t>
            </a:r>
          </a:p>
          <a:p>
            <a:pPr marL="285750" indent="-285750" algn="r" rtl="1">
              <a:buFont typeface="Arial" panose="020B0604020202090204" pitchFamily="34" charset="0"/>
              <a:buChar char="•"/>
            </a:pP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ثبات</a:t>
            </a:r>
          </a:p>
          <a:p>
            <a:pPr marL="285750" indent="-285750" algn="r" rtl="1">
              <a:buFont typeface="Arial" panose="020B0604020202090204" pitchFamily="34" charset="0"/>
              <a:buChar char="•"/>
            </a:pP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صراحت</a:t>
            </a:r>
          </a:p>
          <a:p>
            <a:pPr marL="285750" indent="-285750" algn="r" rtl="1">
              <a:buFont typeface="Arial" panose="020B0604020202090204" pitchFamily="34" charset="0"/>
              <a:buChar char="•"/>
            </a:pP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صفا!!</a:t>
            </a:r>
          </a:p>
          <a:p>
            <a:pPr marL="0" indent="0" algn="r" rtl="1">
              <a:buNone/>
            </a:pP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بهترین روش:</a:t>
            </a:r>
          </a:p>
          <a:p>
            <a:pPr marL="0" indent="0" algn="r" rtl="1">
              <a:buNone/>
            </a:pP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تعیین اهداف روشن، واقعی و دست یافتنی</a:t>
            </a:r>
          </a:p>
          <a:p>
            <a:pPr marL="0" indent="0" algn="r" rtl="1">
              <a:buNone/>
            </a:pP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الگو بودن</a:t>
            </a:r>
          </a:p>
          <a:p>
            <a:pPr marL="0" indent="0" algn="r" rtl="1">
              <a:buNone/>
            </a:pP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بازخورد مشوق یا بازدارنده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741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Homa" panose="00000400000000000000" pitchFamily="2" charset="-78"/>
              </a:rPr>
              <a:t>رهبری</a:t>
            </a:r>
            <a:r>
              <a:rPr lang="fa-IR" sz="3200" dirty="0">
                <a:cs typeface="B Homa" panose="00000400000000000000" pitchFamily="2" charset="-78"/>
              </a:rPr>
              <a:t>( ادامه)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cs typeface="B Nazanin" panose="00000400000000000000" pitchFamily="2" charset="-78"/>
              </a:rPr>
              <a:t> هوای پرسنل  را داشتن </a:t>
            </a:r>
            <a:r>
              <a:rPr lang="fa-IR" dirty="0">
                <a:cs typeface="B Nazanin" panose="00000400000000000000" pitchFamily="2" charset="-78"/>
              </a:rPr>
              <a:t>و </a:t>
            </a:r>
            <a:r>
              <a:rPr lang="ar-SA" dirty="0">
                <a:cs typeface="B Nazanin" panose="00000400000000000000" pitchFamily="2" charset="-78"/>
              </a:rPr>
              <a:t>ایجاد اطمینان. حرف و عملتان یکی باشد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r>
              <a:rPr lang="ar-SA" dirty="0">
                <a:cs typeface="B Nazanin" panose="00000400000000000000" pitchFamily="2" charset="-78"/>
              </a:rPr>
              <a:t> چهار مرحله اساسی تضمین کیفیت را تکرار کنید: مشتری مداری ، فرآیند محوری، استفاده از داده ها و کار تیمی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r>
              <a:rPr lang="ar-SA" dirty="0">
                <a:cs typeface="B Nazanin" panose="00000400000000000000" pitchFamily="2" charset="-78"/>
              </a:rPr>
              <a:t> استراتژی های مدیریت تغییر</a:t>
            </a:r>
            <a:r>
              <a:rPr lang="fa-IR" dirty="0">
                <a:cs typeface="B Nazanin" panose="00000400000000000000" pitchFamily="2" charset="-78"/>
              </a:rPr>
              <a:t>:کم کردن مقاومت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کنار گذاشتن منابع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آموزش مدیران برای تضمین کیفیت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r>
              <a:rPr lang="ar-SA" dirty="0">
                <a:cs typeface="B Nazanin" panose="00000400000000000000" pitchFamily="2" charset="-78"/>
              </a:rPr>
              <a:t> بخواهید وقت برای این کار کنار بگذارند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0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22" y="1274627"/>
            <a:ext cx="7999560" cy="5655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358352"/>
            <a:ext cx="4170218" cy="10618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محیط توانمند ساز داخلی</a:t>
            </a:r>
            <a:endParaRPr lang="en-US" sz="2100" b="1" dirty="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100" b="1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رهبری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ارزشهای محوری</a:t>
            </a:r>
            <a:r>
              <a:rPr lang="en-US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3892" y="70892"/>
            <a:ext cx="1086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>
                <a:cs typeface="B Titr" panose="00000700000000000000" pitchFamily="2" charset="-78"/>
              </a:rPr>
              <a:t>عناصر اساسی در پایدار کردن کیفیت در بیمارستان</a:t>
            </a:r>
            <a:endParaRPr lang="en-US" sz="2800" b="1" dirty="0">
              <a:cs typeface="B Titr" panose="000007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90158" y="1136072"/>
            <a:ext cx="10474134" cy="5721928"/>
            <a:chOff x="1745576" y="1136072"/>
            <a:chExt cx="10474134" cy="5721928"/>
          </a:xfrm>
        </p:grpSpPr>
        <p:sp>
          <p:nvSpPr>
            <p:cNvPr id="7" name="Oval 6"/>
            <p:cNvSpPr/>
            <p:nvPr/>
          </p:nvSpPr>
          <p:spPr>
            <a:xfrm>
              <a:off x="1745576" y="3796217"/>
              <a:ext cx="1759526" cy="720346"/>
            </a:xfrm>
            <a:prstGeom prst="ellipse">
              <a:avLst/>
            </a:prstGeom>
            <a:noFill/>
            <a:ln w="3175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/>
              <a:endParaRPr lang="en-US" b="1" dirty="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Line Callout 2 7"/>
            <p:cNvSpPr/>
            <p:nvPr/>
          </p:nvSpPr>
          <p:spPr>
            <a:xfrm>
              <a:off x="6830292" y="1136072"/>
              <a:ext cx="5389418" cy="5721928"/>
            </a:xfrm>
            <a:prstGeom prst="borderCallout2">
              <a:avLst>
                <a:gd name="adj1" fmla="val 6507"/>
                <a:gd name="adj2" fmla="val -86"/>
                <a:gd name="adj3" fmla="val 6779"/>
                <a:gd name="adj4" fmla="val -32233"/>
                <a:gd name="adj5" fmla="val 54248"/>
                <a:gd name="adj6" fmla="val -77368"/>
              </a:avLst>
            </a:prstGeom>
            <a:solidFill>
              <a:schemeClr val="bg1"/>
            </a:solidFill>
            <a:ln w="3175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228600" algn="r" rtl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محرک رفتار هستند و انعکاس باور مردم</a:t>
              </a:r>
              <a:endParaRPr lang="en-US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  <a:p>
              <a:pPr marL="228600" indent="-228600" algn="r" rtl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ارزشهای سازمان وقتی با کلمات روشن و بدون شبهه بیان می شوند، می توانند محرک تغییر شوند، جهت حرکت را مشخص کنند و به کارکنان نیرو بدهند</a:t>
              </a:r>
              <a:endParaRPr lang="en-US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  <a:p>
              <a:pPr marL="228600" indent="-228600" algn="r" rtl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ارزش ها به صورت یک دست از اصول راهنما هستند که بر مبنای آنها اعضای سازمان می توانند تعهدشان را به دیدگاه مشترک در خصوص کیفیت بنا کنند</a:t>
              </a:r>
            </a:p>
            <a:p>
              <a:pPr marL="228600" indent="-228600" algn="r" rtl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به شدت از سایر عوامل تاثیر می پذیرند ولی می توانند مستقل هم باشند.</a:t>
              </a:r>
            </a:p>
            <a:p>
              <a:pPr marL="228600" indent="-228600" algn="r" rtl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مثبت: رسیدگی به بیمار، ادب</a:t>
              </a:r>
            </a:p>
            <a:p>
              <a:pPr marL="228600" indent="-228600" algn="r" rtl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منفی: سخن چینی، تکی کار کردن، بد اخلاقی، برای همدیگر زدن</a:t>
              </a:r>
            </a:p>
            <a:p>
              <a:pPr marL="228600" indent="-228600" algn="r" rtl="1">
                <a:lnSpc>
                  <a:spcPct val="15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کارکنان با مردم آنگونه رفتار می کنند که شما با آنان برخورد می کنید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092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6" y="1260767"/>
            <a:ext cx="7883238" cy="5694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45591"/>
            <a:ext cx="4170218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محیط توانمند ساز داخلی</a:t>
            </a:r>
            <a:endParaRPr lang="en-US" sz="2100" b="1" dirty="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100" b="1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رهبری</a:t>
            </a:r>
            <a:endParaRPr lang="en-US" sz="2100" b="1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100" b="1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ارزش های محوری</a:t>
            </a:r>
            <a:endParaRPr lang="en-US" sz="2100" b="1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سیاست</a:t>
            </a:r>
            <a:r>
              <a:rPr lang="en-US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135210"/>
            <a:ext cx="1086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>
                <a:cs typeface="B Titr" panose="00000700000000000000" pitchFamily="2" charset="-78"/>
              </a:rPr>
              <a:t>عناصر اساسی در پایدار کردن کیفیت در بیمارستان</a:t>
            </a:r>
            <a:endParaRPr lang="en-US" sz="2800" b="1" dirty="0">
              <a:cs typeface="B Titr" panose="000007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62848" y="942110"/>
            <a:ext cx="7356862" cy="5777340"/>
            <a:chOff x="4862848" y="-709512"/>
            <a:chExt cx="7356862" cy="6810692"/>
          </a:xfrm>
        </p:grpSpPr>
        <p:sp>
          <p:nvSpPr>
            <p:cNvPr id="7" name="Oval 6"/>
            <p:cNvSpPr/>
            <p:nvPr/>
          </p:nvSpPr>
          <p:spPr>
            <a:xfrm>
              <a:off x="4862848" y="5380833"/>
              <a:ext cx="1759526" cy="720347"/>
            </a:xfrm>
            <a:prstGeom prst="ellipse">
              <a:avLst/>
            </a:prstGeom>
            <a:noFill/>
            <a:ln w="3175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/>
              <a:endParaRPr lang="en-US" b="1" dirty="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Line Callout 2 7"/>
            <p:cNvSpPr/>
            <p:nvPr/>
          </p:nvSpPr>
          <p:spPr>
            <a:xfrm>
              <a:off x="6650182" y="-709512"/>
              <a:ext cx="5569528" cy="5863407"/>
            </a:xfrm>
            <a:prstGeom prst="borderCallout2">
              <a:avLst>
                <a:gd name="adj1" fmla="val 99912"/>
                <a:gd name="adj2" fmla="val 51307"/>
                <a:gd name="adj3" fmla="val 109455"/>
                <a:gd name="adj4" fmla="val 35518"/>
                <a:gd name="adj5" fmla="val 109477"/>
                <a:gd name="adj6" fmla="val -356"/>
              </a:avLst>
            </a:prstGeom>
            <a:solidFill>
              <a:schemeClr val="bg1"/>
            </a:solidFill>
            <a:ln w="3175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r" rtl="1">
                <a:buFont typeface="Arial" pitchFamily="34" charset="0"/>
                <a:buChar char="•"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سیاست را می توان به منزله یک نقشه، روش انجام کار، یا یک دست از قوانین که توسط دولت، حرفه، یا مؤسسه که برای اثرگذاری و تعیین تصمیمات و پروسیجرها درست می شود، تلقی کرد</a:t>
              </a:r>
            </a:p>
            <a:p>
              <a:pPr marL="457200" indent="-457200" algn="r" rtl="1">
                <a:buFont typeface="Arial" pitchFamily="34" charset="0"/>
                <a:buChar char="•"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سیاستها می توانند دارای سطح وسیع ( بیانیه ماموریت و منابع انسانی) تا سیاست های سطح محدود (استاندارد های انجام عملیات یا استاندارد های بالینی) را شامل شوند</a:t>
              </a:r>
            </a:p>
            <a:p>
              <a:pPr marL="457200" indent="-457200" algn="r" rtl="1">
                <a:buFont typeface="Arial" pitchFamily="34" charset="0"/>
                <a:buChar char="•"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سیاست رابط مهمی بین سایر اجزا محیط توانمند ساز داخلی</a:t>
              </a:r>
              <a:endParaRPr lang="en-US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  <a:p>
              <a:pPr algn="r" rtl="1"/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         شمرده می شود سیاستها معمولا توسط مدیران تعیین یا تحت      </a:t>
              </a:r>
            </a:p>
            <a:p>
              <a:pPr algn="r" rtl="1"/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        تاثیر قرار می گیرند، می توانند ارزشهای محوری را تقویت یا   </a:t>
              </a:r>
            </a:p>
            <a:p>
              <a:pPr algn="r" rtl="1"/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        تضعیف کنند و مشخص کنند که منابع برای فعالیت های تضمین </a:t>
              </a:r>
            </a:p>
            <a:p>
              <a:pPr algn="r" rtl="1"/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        کیفیت اختصاص بیابد یا نه</a:t>
              </a:r>
              <a:endParaRPr lang="en-US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09698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Homa" panose="00000400000000000000" pitchFamily="2" charset="-78"/>
              </a:rPr>
              <a:t>نکات سیاست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ar-SA" dirty="0">
                <a:cs typeface="B Nazanin" panose="00000400000000000000" pitchFamily="2" charset="-78"/>
              </a:rPr>
              <a:t>می تواند رسمی یا غیررسمی باشد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ar-SA" dirty="0">
                <a:cs typeface="B Nazanin" panose="00000400000000000000" pitchFamily="2" charset="-78"/>
              </a:rPr>
              <a:t> برای اثربخشی سیاست بایداجرا و تقویت شود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مثال:</a:t>
            </a:r>
          </a:p>
          <a:p>
            <a:pPr algn="r" rtl="1"/>
            <a:r>
              <a:rPr lang="ar-SA" dirty="0">
                <a:cs typeface="B Nazanin" panose="00000400000000000000" pitchFamily="2" charset="-78"/>
              </a:rPr>
              <a:t> همه باید راهنماها را اجرا کنید، اینجا به کارهای بدون راهنمای بالینی پول داده نمی شود، کدهای اخلاقی باید رعایت شود کسی که کدهای اخلاقی را رعایت نکند</a:t>
            </a:r>
            <a:r>
              <a:rPr lang="fa-IR" dirty="0">
                <a:cs typeface="B Nazanin" panose="00000400000000000000" pitchFamily="2" charset="-78"/>
              </a:rPr>
              <a:t>..........</a:t>
            </a:r>
          </a:p>
          <a:p>
            <a:pPr algn="r" rtl="1"/>
            <a:r>
              <a:rPr lang="ar-SA" dirty="0">
                <a:cs typeface="B Nazanin" panose="00000400000000000000" pitchFamily="2" charset="-78"/>
              </a:rPr>
              <a:t> هر شکایتی  از بیماران باید ثبت و پیگیری شود </a:t>
            </a:r>
            <a:r>
              <a:rPr lang="fa-IR" dirty="0">
                <a:cs typeface="B Nazanin" panose="00000400000000000000" pitchFamily="2" charset="-78"/>
              </a:rPr>
              <a:t>: </a:t>
            </a:r>
            <a:r>
              <a:rPr lang="ar-SA" dirty="0">
                <a:cs typeface="B Nazanin" panose="00000400000000000000" pitchFamily="2" charset="-78"/>
              </a:rPr>
              <a:t>صندوق‌های شکایات را باز میکنیم تلفن های شکایات را گوش می کنیم</a:t>
            </a:r>
            <a:r>
              <a:rPr lang="fa-IR" dirty="0">
                <a:cs typeface="B Nazanin" panose="00000400000000000000" pitchFamily="2" charset="-78"/>
              </a:rPr>
              <a:t>،</a:t>
            </a:r>
            <a:r>
              <a:rPr lang="ar-SA" dirty="0">
                <a:cs typeface="B Nazanin" panose="00000400000000000000" pitchFamily="2" charset="-78"/>
              </a:rPr>
              <a:t> با نتایج آن تغییر قیافه می‌دهیم،  دستور اقدام </a:t>
            </a:r>
            <a:r>
              <a:rPr lang="fa-IR" dirty="0">
                <a:cs typeface="B Nazanin" panose="00000400000000000000" pitchFamily="2" charset="-78"/>
              </a:rPr>
              <a:t>فوری ( نه لازم!!) </a:t>
            </a:r>
            <a:r>
              <a:rPr lang="ar-SA" dirty="0">
                <a:cs typeface="B Nazanin" panose="00000400000000000000" pitchFamily="2" charset="-78"/>
              </a:rPr>
              <a:t>صادر </a:t>
            </a:r>
            <a:r>
              <a:rPr lang="fa-IR" dirty="0">
                <a:cs typeface="B Nazanin" panose="00000400000000000000" pitchFamily="2" charset="-78"/>
              </a:rPr>
              <a:t>کنیم</a:t>
            </a:r>
          </a:p>
          <a:p>
            <a:pPr algn="r" rtl="1"/>
            <a:r>
              <a:rPr lang="ar-SA" dirty="0">
                <a:cs typeface="B Nazanin" panose="00000400000000000000" pitchFamily="2" charset="-78"/>
              </a:rPr>
              <a:t> هزینه بی مورد تراشیدن برای بیمار جرم می‌شو</a:t>
            </a:r>
            <a:r>
              <a:rPr lang="fa-IR" dirty="0">
                <a:cs typeface="B Nazanin" panose="00000400000000000000" pitchFamily="2" charset="-78"/>
              </a:rPr>
              <a:t>د</a:t>
            </a:r>
          </a:p>
          <a:p>
            <a:pPr algn="r" rtl="1"/>
            <a:r>
              <a:rPr lang="ar-SA" dirty="0">
                <a:cs typeface="B Nazanin" panose="00000400000000000000" pitchFamily="2" charset="-78"/>
              </a:rPr>
              <a:t> باید سنجش و اجرا کنید این می‌شود اجرای سیاست.</a:t>
            </a:r>
            <a:endParaRPr lang="fa-IR" dirty="0">
              <a:cs typeface="B Nazanin" panose="00000400000000000000" pitchFamily="2" charset="-78"/>
            </a:endParaRPr>
          </a:p>
          <a:p>
            <a:pPr algn="r" rtl="1"/>
            <a:r>
              <a:rPr lang="ar-SA" dirty="0">
                <a:cs typeface="B Nazanin" panose="00000400000000000000" pitchFamily="2" charset="-78"/>
              </a:rPr>
              <a:t> لینک  مهمی بین سایر اجزای محیط درونی وجود دارد، سیاست</a:t>
            </a:r>
            <a:r>
              <a:rPr lang="fa-IR" dirty="0">
                <a:cs typeface="B Nazanin" panose="00000400000000000000" pitchFamily="2" charset="-78"/>
              </a:rPr>
              <a:t>ها</a:t>
            </a:r>
            <a:r>
              <a:rPr lang="ar-SA" dirty="0">
                <a:cs typeface="B Nazanin" panose="00000400000000000000" pitchFamily="2" charset="-78"/>
              </a:rPr>
              <a:t> توسط رهبران تعیین و تقویت یا تضعیف می شود ارزش های محوری را تقویت می کنند و معلوم می کنند پول</a:t>
            </a:r>
            <a:r>
              <a:rPr lang="fa-IR" dirty="0">
                <a:cs typeface="B Nazanin" panose="00000400000000000000" pitchFamily="2" charset="-78"/>
              </a:rPr>
              <a:t> کجا</a:t>
            </a:r>
            <a:r>
              <a:rPr lang="ar-SA" dirty="0">
                <a:cs typeface="B Nazanin" panose="00000400000000000000" pitchFamily="2" charset="-78"/>
              </a:rPr>
              <a:t> خرج می شود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632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618" y="1254633"/>
            <a:ext cx="7472597" cy="5441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13964" y="1491294"/>
            <a:ext cx="4170218" cy="1708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محیط توانمند ساز داخلی</a:t>
            </a:r>
            <a:endParaRPr lang="en-US" sz="2100" b="1" dirty="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100" b="1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رهبری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sz="2100" b="1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ارزش های محوری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sz="2100" b="1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سیاستها</a:t>
            </a:r>
            <a:endParaRPr lang="en-US" sz="2100" b="1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منابع</a:t>
            </a:r>
            <a:r>
              <a:rPr lang="en-US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6211" y="53976"/>
            <a:ext cx="1086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>
                <a:cs typeface="B Titr" panose="00000700000000000000" pitchFamily="2" charset="-78"/>
              </a:rPr>
              <a:t>عناصر اساسی در پایدار کردن کیفیت در بیمارستان</a:t>
            </a:r>
            <a:endParaRPr lang="en-US" sz="2800" b="1" dirty="0">
              <a:cs typeface="B Titr" panose="000007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0318" y="2187398"/>
            <a:ext cx="9343897" cy="4508665"/>
            <a:chOff x="5292339" y="2050703"/>
            <a:chExt cx="9343897" cy="4834453"/>
          </a:xfrm>
        </p:grpSpPr>
        <p:sp>
          <p:nvSpPr>
            <p:cNvPr id="7" name="Oval 6"/>
            <p:cNvSpPr/>
            <p:nvPr/>
          </p:nvSpPr>
          <p:spPr>
            <a:xfrm>
              <a:off x="12876710" y="3806745"/>
              <a:ext cx="1759526" cy="720347"/>
            </a:xfrm>
            <a:prstGeom prst="ellipse">
              <a:avLst/>
            </a:prstGeom>
            <a:noFill/>
            <a:ln w="3175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/>
              <a:endParaRPr lang="en-US" sz="2000" b="1" dirty="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Line Callout 2 7"/>
            <p:cNvSpPr/>
            <p:nvPr/>
          </p:nvSpPr>
          <p:spPr>
            <a:xfrm>
              <a:off x="5292339" y="2050703"/>
              <a:ext cx="5264713" cy="4834453"/>
            </a:xfrm>
            <a:prstGeom prst="borderCallout2">
              <a:avLst>
                <a:gd name="adj1" fmla="val 99912"/>
                <a:gd name="adj2" fmla="val 51307"/>
                <a:gd name="adj3" fmla="val 105364"/>
                <a:gd name="adj4" fmla="val 124664"/>
                <a:gd name="adj5" fmla="val 51172"/>
                <a:gd name="adj6" fmla="val 161448"/>
              </a:avLst>
            </a:prstGeom>
            <a:solidFill>
              <a:schemeClr val="bg1"/>
            </a:solidFill>
            <a:ln w="3175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r" rtl="1">
                <a:buFont typeface="Arial" pitchFamily="34" charset="0"/>
                <a:buChar char="•"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منابع انسانی، مواد و تجهیزاتی</a:t>
              </a:r>
              <a:r>
                <a:rPr lang="en-US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 </a:t>
              </a:r>
            </a:p>
            <a:p>
              <a:pPr marL="457200" indent="-457200" algn="r" rtl="1">
                <a:buFont typeface="Arial" pitchFamily="34" charset="0"/>
                <a:buChar char="•"/>
              </a:pPr>
              <a:endParaRPr lang="en-US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  <a:p>
              <a:pPr marL="457200" indent="-457200" algn="r" rtl="1">
                <a:buFont typeface="Arial" pitchFamily="34" charset="0"/>
                <a:buChar char="•"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زمان نیروی انسانی، سرمایه های معین، تجهیزات دفتری، منابعی که برای جمع آوری و تفسیر داده ها مصرف می شوندحمایت ها از تیم بهبود کیفیت، و آموزش مداوم رهبران در علم تضمین کیفیت</a:t>
              </a:r>
            </a:p>
            <a:p>
              <a:pPr marL="457200" indent="-457200" algn="r" rtl="1">
                <a:buFont typeface="Arial" pitchFamily="34" charset="0"/>
                <a:buChar char="•"/>
              </a:pPr>
              <a:endParaRPr lang="en-US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  <a:p>
              <a:pPr marL="457200" indent="-457200" algn="r" rtl="1">
                <a:buFont typeface="Arial" pitchFamily="34" charset="0"/>
                <a:buChar char="•"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در محدوده منابع در دسترس، چگونه می توان منابع را برای توجه به کیفیت به حداکثر رساند؟ بدون تضمین کیفیت ، آیا کسی می تواند از اثر بخشی و کارآئی استفاده از منابع اطمینان حاصل کند؟</a:t>
              </a:r>
            </a:p>
            <a:p>
              <a:pPr marL="457200" indent="-457200" algn="r" rtl="1">
                <a:buFont typeface="Arial" pitchFamily="34" charset="0"/>
                <a:buChar char="•"/>
              </a:pPr>
              <a:r>
                <a:rPr lang="fa-IR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جدول تخصیص منابع برای امور مربوط به کیفیت</a:t>
              </a:r>
              <a:endParaRPr lang="en-US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4151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69" y="1424987"/>
            <a:ext cx="7968225" cy="5831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464645"/>
            <a:ext cx="347749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سازماندهی برای کیفیت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8745" y="108517"/>
            <a:ext cx="1086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>
                <a:cs typeface="B Titr" panose="00000700000000000000" pitchFamily="2" charset="-78"/>
              </a:rPr>
              <a:t>عناصر اساسی در پایدار کردن کیفیت در بیمارستان</a:t>
            </a:r>
            <a:endParaRPr lang="en-US" sz="2800" b="1" dirty="0">
              <a:cs typeface="B Titr" panose="00000700000000000000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56899" y="1132115"/>
            <a:ext cx="7135103" cy="5355772"/>
            <a:chOff x="10224557" y="543439"/>
            <a:chExt cx="7841758" cy="6313720"/>
          </a:xfrm>
        </p:grpSpPr>
        <p:sp>
          <p:nvSpPr>
            <p:cNvPr id="13" name="Oval 12"/>
            <p:cNvSpPr/>
            <p:nvPr/>
          </p:nvSpPr>
          <p:spPr>
            <a:xfrm>
              <a:off x="10224557" y="2114309"/>
              <a:ext cx="1759526" cy="720346"/>
            </a:xfrm>
            <a:prstGeom prst="ellipse">
              <a:avLst/>
            </a:prstGeom>
            <a:noFill/>
            <a:ln w="31750" cmpd="sng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/>
              <a:endParaRPr lang="en-US" sz="1400" dirty="0">
                <a:solidFill>
                  <a:schemeClr val="dk1"/>
                </a:solidFill>
              </a:endParaRPr>
            </a:p>
          </p:txBody>
        </p:sp>
        <p:sp>
          <p:nvSpPr>
            <p:cNvPr id="14" name="Line Callout 2 13"/>
            <p:cNvSpPr/>
            <p:nvPr/>
          </p:nvSpPr>
          <p:spPr>
            <a:xfrm>
              <a:off x="12919693" y="543439"/>
              <a:ext cx="5146622" cy="6313720"/>
            </a:xfrm>
            <a:prstGeom prst="borderCallout2">
              <a:avLst>
                <a:gd name="adj1" fmla="val 19507"/>
                <a:gd name="adj2" fmla="val -534"/>
                <a:gd name="adj3" fmla="val 7454"/>
                <a:gd name="adj4" fmla="val -10159"/>
                <a:gd name="adj5" fmla="val 25515"/>
                <a:gd name="adj6" fmla="val -34778"/>
              </a:avLst>
            </a:prstGeom>
            <a:solidFill>
              <a:schemeClr val="bg1"/>
            </a:solidFill>
            <a:ln w="31750" cmpd="sng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indent="-457200" algn="r" rtl="1">
                <a:buFont typeface="Arial" pitchFamily="34" charset="0"/>
                <a:buChar char="•"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هیچ بهترین ساختاری برای کیفیت وجود ندارد، گاهی نوعی ساختار ضد ارزش می شود</a:t>
              </a:r>
            </a:p>
            <a:p>
              <a:pPr lvl="1" indent="-457200" algn="r" rtl="1">
                <a:buFont typeface="Arial" pitchFamily="34" charset="0"/>
                <a:buChar char="•"/>
              </a:pPr>
              <a:endParaRPr lang="en-US" sz="1200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  <a:p>
              <a:pPr marL="228600" lvl="0" indent="-228600" algn="r" rtl="1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4 عامل اساسی موفقیت عبارتند از:</a:t>
              </a:r>
            </a:p>
            <a:p>
              <a:pPr marL="285750" lvl="0" indent="-285750" algn="r" rtl="1"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Char char="‾"/>
                <a:defRPr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مراقبت و سرپرستی</a:t>
              </a:r>
            </a:p>
            <a:p>
              <a:pPr marL="285750" lvl="0" indent="-285750" algn="r" rtl="1"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Char char="‾"/>
                <a:defRPr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هماهنگی</a:t>
              </a:r>
            </a:p>
            <a:p>
              <a:pPr marL="285750" lvl="0" indent="-285750" algn="r" rtl="1"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Char char="‾"/>
                <a:defRPr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مشخص بودن نقشها، مسئولیتها و اختیارات</a:t>
              </a:r>
            </a:p>
            <a:p>
              <a:pPr marL="285750" lvl="0" indent="-285750" algn="r" rtl="1"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Char char="‾"/>
                <a:defRPr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پاسخگوئی</a:t>
              </a:r>
            </a:p>
            <a:p>
              <a:pPr marL="457200" indent="-457200" algn="r" rtl="1">
                <a:buFont typeface="Arial" pitchFamily="34" charset="0"/>
                <a:buChar char="•"/>
              </a:pPr>
              <a:endParaRPr lang="en-US" sz="1200" b="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  <a:p>
              <a:pPr marL="457200" indent="-457200" algn="r" rtl="1">
                <a:buFont typeface="Arial" pitchFamily="34" charset="0"/>
                <a:buChar char="•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یک ساختار مناسب می تواند یک واحد بهبود کیفیت، یک تیم بهبود کیفیت، یک کمیته بهبود کیفیت با نمایندگانی از واحد های مختلف یا ترکیبی از اینها باشد</a:t>
              </a:r>
            </a:p>
            <a:p>
              <a:pPr marL="457200" indent="-457200" algn="r" rtl="1">
                <a:buFont typeface="Arial" pitchFamily="34" charset="0"/>
                <a:buChar char="•"/>
              </a:pPr>
              <a:endParaRPr lang="en-US" altLang="en-US" sz="1700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  <a:p>
              <a:pPr marL="457200" indent="-457200" algn="r" rtl="1">
                <a:buFont typeface="Arial" pitchFamily="34" charset="0"/>
                <a:buChar char="•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مسئولیت های بهبود کیفیت باید در شرح شغل هر کسی وجود داشته باشد</a:t>
              </a:r>
              <a:endParaRPr lang="en-US" altLang="en-US" sz="1700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  <a:p>
              <a:pPr marL="457200" indent="-457200" algn="r" rtl="1">
                <a:buFont typeface="Arial" pitchFamily="34" charset="0"/>
                <a:buChar char="•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بهر حال افراد یا گروه های خاص باید همچنان برای سرپرستی، هماهنگی و حمایت باید مشخص گردند</a:t>
              </a:r>
              <a:endParaRPr lang="en-US" altLang="en-US" sz="1700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72087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74630"/>
            <a:ext cx="7745310" cy="5605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721114"/>
            <a:ext cx="3006436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عملکردهای حمایتی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 rtl="1"/>
            <a:r>
              <a:rPr lang="fa-IR" sz="1600" dirty="0">
                <a:cs typeface="B Nazanin" panose="00000400000000000000" pitchFamily="2" charset="-78"/>
              </a:rPr>
              <a:t>اطلاعات و ارتباطات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3218" y="229909"/>
            <a:ext cx="1086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>
                <a:cs typeface="B Titr" panose="00000700000000000000" pitchFamily="2" charset="-78"/>
              </a:rPr>
              <a:t>عناصر اساسی در پایدار کردن کیفیت در بیمارستان</a:t>
            </a:r>
            <a:endParaRPr lang="en-US" sz="2800" b="1" dirty="0">
              <a:cs typeface="B Titr" panose="000007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24936" y="1094502"/>
            <a:ext cx="6567064" cy="5611093"/>
            <a:chOff x="10848852" y="466434"/>
            <a:chExt cx="7217461" cy="6614709"/>
          </a:xfrm>
        </p:grpSpPr>
        <p:sp>
          <p:nvSpPr>
            <p:cNvPr id="7" name="Oval 6"/>
            <p:cNvSpPr/>
            <p:nvPr/>
          </p:nvSpPr>
          <p:spPr>
            <a:xfrm>
              <a:off x="10848852" y="2881942"/>
              <a:ext cx="1759526" cy="1683984"/>
            </a:xfrm>
            <a:prstGeom prst="ellipse">
              <a:avLst/>
            </a:prstGeom>
            <a:noFill/>
            <a:ln w="31750" cmpd="sng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/>
              <a:endParaRPr lang="en-US" b="1" dirty="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Line Callout 2 7"/>
            <p:cNvSpPr/>
            <p:nvPr/>
          </p:nvSpPr>
          <p:spPr>
            <a:xfrm>
              <a:off x="12843559" y="466434"/>
              <a:ext cx="5222754" cy="6614709"/>
            </a:xfrm>
            <a:prstGeom prst="borderCallout2">
              <a:avLst>
                <a:gd name="adj1" fmla="val 11112"/>
                <a:gd name="adj2" fmla="val -1126"/>
                <a:gd name="adj3" fmla="val 6466"/>
                <a:gd name="adj4" fmla="val -17260"/>
                <a:gd name="adj5" fmla="val 37021"/>
                <a:gd name="adj6" fmla="val -19985"/>
              </a:avLst>
            </a:prstGeom>
            <a:solidFill>
              <a:schemeClr val="bg1"/>
            </a:solidFill>
            <a:ln w="31750" cmpd="sng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r" rtl="1">
                <a:buFont typeface="Arial" pitchFamily="34" charset="0"/>
                <a:buChar char="•"/>
              </a:pPr>
              <a:r>
                <a:rPr lang="fa-IR" altLang="en-US" sz="1700" b="1" u="sng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" اطلاعات"</a:t>
              </a: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جمع کردن تجارب و نتایج اقدامات تضمین کیفیت</a:t>
              </a:r>
              <a:endParaRPr lang="en-US" altLang="en-US" sz="1700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  <a:p>
              <a:pPr marL="457200" indent="-457200" algn="r" rtl="1">
                <a:buFont typeface="Arial" pitchFamily="34" charset="0"/>
                <a:buChar char="•"/>
              </a:pPr>
              <a:r>
                <a:rPr lang="fa-IR" altLang="en-US" sz="1700" b="1" u="sng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"ارتباطات"</a:t>
              </a: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یک فرآیند دوطرفه تعاملی  که در آن اطلاعات در دسترس بین بخش های مختلف سازمان، کارکنان ، جوامعی که به آنان خدمت داده می شودو سیاست مداران  به اشتراک گذاشته می شود</a:t>
              </a:r>
              <a:endParaRPr lang="en-US" altLang="en-US" sz="1700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  <a:p>
              <a:pPr marL="457200" indent="-457200" algn="r" rtl="1">
                <a:buFont typeface="Arial" pitchFamily="34" charset="0"/>
                <a:buChar char="•"/>
              </a:pPr>
              <a:endParaRPr lang="en-US" altLang="en-US" sz="1700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  <a:p>
              <a:pPr marL="457200" indent="-457200" algn="r" rtl="1">
                <a:buFont typeface="Arial" pitchFamily="34" charset="0"/>
                <a:buChar char="•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اجازه می دهد که نقاط با اولویت برای تلاش بیشتر مشخص گرددارزشهای محوری تقویت شود، زحمات شناخته شود و نمایش نتایج برای حمایت طلبی و مدیریت تغییر میسر گردد</a:t>
              </a:r>
              <a:endParaRPr lang="en-US" altLang="en-US" sz="1700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  <a:p>
              <a:pPr marL="914400" lvl="1" indent="-457200" algn="r" rtl="1">
                <a:buFont typeface="Arial" pitchFamily="34" charset="0"/>
                <a:buChar char="•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ثبت داده ها ( بهبود مستندسازی)</a:t>
              </a:r>
            </a:p>
            <a:p>
              <a:pPr marL="914400" lvl="1" indent="-457200" algn="r" rtl="1">
                <a:buFont typeface="Arial" pitchFamily="34" charset="0"/>
                <a:buChar char="•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به اشتراک گذاری( انتشار نتایج و درس های آموخته شده)</a:t>
              </a:r>
            </a:p>
            <a:p>
              <a:pPr marL="914400" lvl="1" indent="-457200" algn="r" rtl="1">
                <a:buFont typeface="Arial" pitchFamily="34" charset="0"/>
                <a:buChar char="•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استفاده از نتایج ( برای به پیش راندن تغییرات)</a:t>
              </a:r>
              <a:endParaRPr lang="en-US" altLang="en-US" sz="1700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6834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5873"/>
            <a:ext cx="7607451" cy="5672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38755"/>
            <a:ext cx="3103418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عملکردهای حمایتی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 rtl="1"/>
            <a:r>
              <a:rPr lang="fa-IR" sz="1600" dirty="0">
                <a:solidFill>
                  <a:srgbClr val="FF0000"/>
                </a:solidFill>
                <a:cs typeface="B Nazanin" panose="00000400000000000000" pitchFamily="2" charset="-78"/>
              </a:rPr>
              <a:t>اطلاعات و ارتباطات</a:t>
            </a:r>
            <a:endParaRPr lang="en-US" sz="160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1600" dirty="0">
                <a:cs typeface="B Nazanin" panose="00000400000000000000" pitchFamily="2" charset="-78"/>
              </a:rPr>
              <a:t>ظرفیت سازی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1709" y="159657"/>
            <a:ext cx="1086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>
                <a:cs typeface="B Titr" panose="00000700000000000000" pitchFamily="2" charset="-78"/>
              </a:rPr>
              <a:t>عناصر اساسی در پایدار کردن کیفیت در بیمارستان</a:t>
            </a:r>
            <a:endParaRPr lang="en-US" sz="2800" b="1" dirty="0">
              <a:cs typeface="B Titr" panose="000007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34691" y="1030515"/>
            <a:ext cx="8257309" cy="5467268"/>
            <a:chOff x="10848852" y="423667"/>
            <a:chExt cx="7217461" cy="6445159"/>
          </a:xfrm>
        </p:grpSpPr>
        <p:sp>
          <p:nvSpPr>
            <p:cNvPr id="7" name="Oval 6"/>
            <p:cNvSpPr/>
            <p:nvPr/>
          </p:nvSpPr>
          <p:spPr>
            <a:xfrm>
              <a:off x="10848852" y="2881942"/>
              <a:ext cx="1456155" cy="1683984"/>
            </a:xfrm>
            <a:prstGeom prst="ellipse">
              <a:avLst/>
            </a:prstGeom>
            <a:noFill/>
            <a:ln w="31750" cmpd="sng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/>
              <a:endParaRPr lang="en-US" b="1" dirty="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Line Callout 2 7"/>
            <p:cNvSpPr/>
            <p:nvPr/>
          </p:nvSpPr>
          <p:spPr>
            <a:xfrm>
              <a:off x="14052392" y="423667"/>
              <a:ext cx="4013921" cy="6445159"/>
            </a:xfrm>
            <a:prstGeom prst="borderCallout2">
              <a:avLst>
                <a:gd name="adj1" fmla="val 19507"/>
                <a:gd name="adj2" fmla="val -534"/>
                <a:gd name="adj3" fmla="val 7189"/>
                <a:gd name="adj4" fmla="val -22561"/>
                <a:gd name="adj5" fmla="val 40034"/>
                <a:gd name="adj6" fmla="val -62754"/>
              </a:avLst>
            </a:prstGeom>
            <a:solidFill>
              <a:schemeClr val="bg1"/>
            </a:solidFill>
            <a:ln w="31750" cmpd="sng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r" rtl="1">
                <a:buFont typeface="Arial" pitchFamily="34" charset="0"/>
                <a:buChar char="•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افزایش دانش، مهارتها و توانائی ها:</a:t>
              </a:r>
            </a:p>
            <a:p>
              <a:pPr lvl="1" algn="r" rtl="1"/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آموزش، مربی گری و نظارت های رسمی تضمین کیفیت در کار، ارزیابی توسط خود و دیگران،بهبود عملکرد و فعالیت های سرپرستی</a:t>
              </a:r>
              <a:endParaRPr lang="en-US" altLang="en-US" sz="1700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  <a:p>
              <a:pPr marL="457200" indent="-457200" algn="r" rtl="1">
                <a:buFont typeface="Arial" pitchFamily="34" charset="0"/>
                <a:buChar char="•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رویکردهای توانمندسازی:</a:t>
              </a:r>
            </a:p>
            <a:p>
              <a:pPr marL="914400" lvl="1" indent="-457200" algn="r" rtl="1">
                <a:buFont typeface="Wingdings" panose="05000000000000000000" pitchFamily="2" charset="2"/>
                <a:buChar char="ü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آموزش در کلاس</a:t>
              </a:r>
            </a:p>
            <a:p>
              <a:pPr marL="914400" lvl="1" indent="-457200" algn="r" rtl="1">
                <a:buFont typeface="Wingdings" panose="05000000000000000000" pitchFamily="2" charset="2"/>
                <a:buChar char="ü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مشارکت</a:t>
              </a:r>
            </a:p>
            <a:p>
              <a:pPr marL="914400" lvl="1" indent="-457200" algn="r" rtl="1">
                <a:buFont typeface="Wingdings" panose="05000000000000000000" pitchFamily="2" charset="2"/>
                <a:buChar char="ü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بر مبنای عملکرد</a:t>
              </a:r>
            </a:p>
            <a:p>
              <a:pPr marL="914400" lvl="1" indent="-457200" algn="r" rtl="1">
                <a:buFont typeface="Wingdings" panose="05000000000000000000" pitchFamily="2" charset="2"/>
                <a:buChar char="ü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آموزش از راه دور</a:t>
              </a:r>
            </a:p>
            <a:p>
              <a:pPr marL="914400" lvl="1" indent="-457200" algn="r" rtl="1">
                <a:buFont typeface="Wingdings" panose="05000000000000000000" pitchFamily="2" charset="2"/>
                <a:buChar char="ü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تمرین در حضور منتور</a:t>
              </a:r>
              <a:endParaRPr lang="en-US" altLang="en-US" sz="1700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  <a:p>
              <a:pPr marL="457200" indent="-457200" algn="r" rtl="1">
                <a:buFont typeface="Arial" pitchFamily="34" charset="0"/>
                <a:buChar char="•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سه نوع اصلی ظرفیت سازی:</a:t>
              </a:r>
            </a:p>
            <a:p>
              <a:pPr marL="914400" lvl="1" indent="-457200" algn="r" rtl="1">
                <a:buFont typeface="Wingdings" panose="05000000000000000000" pitchFamily="2" charset="2"/>
                <a:buChar char="ü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تخصص های پایه ای بهبود کیفیت</a:t>
              </a:r>
            </a:p>
            <a:p>
              <a:pPr marL="914400" lvl="1" indent="-457200" algn="r" rtl="1">
                <a:buFont typeface="Wingdings" panose="05000000000000000000" pitchFamily="2" charset="2"/>
                <a:buChar char="ü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مربی گری و منتورینگ کارکنان</a:t>
              </a:r>
            </a:p>
            <a:p>
              <a:pPr marL="914400" lvl="1" indent="-457200" algn="r" rtl="1">
                <a:buFont typeface="Wingdings" panose="05000000000000000000" pitchFamily="2" charset="2"/>
                <a:buChar char="ü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نظارت و سرپرستی بر تلاش های تضمین کیفیت</a:t>
              </a:r>
              <a:endParaRPr lang="en-US" altLang="en-US" sz="1700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996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789" y="175889"/>
            <a:ext cx="13200789" cy="67713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5065" y="1704109"/>
            <a:ext cx="4096935" cy="1496291"/>
          </a:xfrm>
        </p:spPr>
        <p:txBody>
          <a:bodyPr>
            <a:normAutofit/>
          </a:bodyPr>
          <a:lstStyle/>
          <a:p>
            <a:endParaRPr lang="en-US" sz="1600" b="1" dirty="0">
              <a:solidFill>
                <a:srgbClr val="C00000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62680" y="-211895"/>
            <a:ext cx="12546767" cy="12035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5200" b="1" dirty="0">
                <a:latin typeface="Times New Roman" pitchFamily="18" charset="0"/>
                <a:cs typeface="B Titr" panose="00000700000000000000" pitchFamily="2" charset="-78"/>
              </a:rPr>
              <a:t>نهادینه کردن بهبود کیفیت درسازمان </a:t>
            </a:r>
            <a:endParaRPr kumimoji="0" lang="en-US" sz="52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B Titr" panose="00000700000000000000" pitchFamily="2" charset="-7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honeycomb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6" y="1235688"/>
            <a:ext cx="7952510" cy="5689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569706"/>
            <a:ext cx="3006435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عملکردهای حمایتی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 rtl="1"/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اطلاعات و ارتباطات</a:t>
            </a:r>
          </a:p>
          <a:p>
            <a:pPr algn="r" rtl="1"/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ظرفیت سازی</a:t>
            </a:r>
            <a:r>
              <a:rPr lang="en-US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sz="1600" b="1" dirty="0">
                <a:cs typeface="B Nazanin" panose="00000400000000000000" pitchFamily="2" charset="-78"/>
              </a:rPr>
              <a:t>پاداش دادن به کار با کیفیت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9969" y="94855"/>
            <a:ext cx="1086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>
                <a:cs typeface="B Titr" panose="00000700000000000000" pitchFamily="2" charset="-78"/>
              </a:rPr>
              <a:t>عناصر اساسی در پایدار کردن کیفیت در بیمارستان</a:t>
            </a:r>
            <a:endParaRPr lang="en-US" sz="2800" b="1" dirty="0">
              <a:cs typeface="B Titr" panose="000007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26184" y="899886"/>
            <a:ext cx="7051961" cy="5694875"/>
            <a:chOff x="11608587" y="269674"/>
            <a:chExt cx="6445064" cy="6713476"/>
          </a:xfrm>
        </p:grpSpPr>
        <p:sp>
          <p:nvSpPr>
            <p:cNvPr id="7" name="Oval 6"/>
            <p:cNvSpPr/>
            <p:nvPr/>
          </p:nvSpPr>
          <p:spPr>
            <a:xfrm>
              <a:off x="11608587" y="4320937"/>
              <a:ext cx="1152260" cy="1143282"/>
            </a:xfrm>
            <a:prstGeom prst="ellipse">
              <a:avLst/>
            </a:prstGeom>
            <a:noFill/>
            <a:ln w="31750" cmpd="sng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/>
              <a:endParaRPr lang="en-US" sz="1500" b="1" dirty="0">
                <a:solidFill>
                  <a:schemeClr val="dk1"/>
                </a:solidFill>
              </a:endParaRPr>
            </a:p>
          </p:txBody>
        </p:sp>
        <p:sp>
          <p:nvSpPr>
            <p:cNvPr id="8" name="Line Callout 2 7"/>
            <p:cNvSpPr/>
            <p:nvPr/>
          </p:nvSpPr>
          <p:spPr>
            <a:xfrm>
              <a:off x="14309900" y="269674"/>
              <a:ext cx="3743751" cy="6713476"/>
            </a:xfrm>
            <a:prstGeom prst="borderCallout2">
              <a:avLst>
                <a:gd name="adj1" fmla="val 19507"/>
                <a:gd name="adj2" fmla="val -534"/>
                <a:gd name="adj3" fmla="val 7964"/>
                <a:gd name="adj4" fmla="val -20435"/>
                <a:gd name="adj5" fmla="val 61290"/>
                <a:gd name="adj6" fmla="val -52317"/>
              </a:avLst>
            </a:prstGeom>
            <a:solidFill>
              <a:schemeClr val="bg1"/>
            </a:solidFill>
            <a:ln w="31750" cmpd="sng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r" rtl="1">
                <a:buFont typeface="Arial" pitchFamily="34" charset="0"/>
                <a:buChar char="•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معرفی یا اعطای پاداش به افراد، گروه ها یا سازمانها بر اساس یک سیستم منظم ارزیابی</a:t>
              </a:r>
              <a:endParaRPr lang="en-US" altLang="en-US" sz="1700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  <a:p>
              <a:pPr marL="457200" indent="-457200" algn="r" rtl="1">
                <a:buFont typeface="Arial" pitchFamily="34" charset="0"/>
                <a:buChar char="•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راه های متعددی برای شناسائی و پاداش دادن به افراد و تیم ها وجود دارد که لزوما منابع زیادی نمی خواهد:</a:t>
              </a:r>
            </a:p>
            <a:p>
              <a:pPr marL="742950" lvl="1" indent="-285750" algn="r" rtl="1">
                <a:buFont typeface="Wingdings" panose="05000000000000000000" pitchFamily="2" charset="2"/>
                <a:buChar char="ü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نمایش کارهای بهبود کیفیت در نشست ها یا جراید</a:t>
              </a:r>
            </a:p>
            <a:p>
              <a:pPr marL="742950" lvl="1" indent="-285750" algn="r" rtl="1">
                <a:buFont typeface="Wingdings" panose="05000000000000000000" pitchFamily="2" charset="2"/>
                <a:buChar char="ü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معرفی کارمند نمونه در هر ماه برای جلب توجه مشتریان مهم</a:t>
              </a:r>
            </a:p>
            <a:p>
              <a:pPr marL="742950" lvl="1" indent="-285750" algn="r" rtl="1">
                <a:buFont typeface="Wingdings" panose="05000000000000000000" pitchFamily="2" charset="2"/>
                <a:buChar char="ü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ارج نهادن به افراد و تیم ها با جوایز سمبولیک</a:t>
              </a:r>
            </a:p>
            <a:p>
              <a:pPr marL="742950" lvl="1" indent="-285750" algn="r" rtl="1">
                <a:buFont typeface="Wingdings" panose="05000000000000000000" pitchFamily="2" charset="2"/>
                <a:buChar char="ü"/>
              </a:pPr>
              <a:r>
                <a:rPr lang="fa-IR" altLang="en-US" sz="1700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انتخاب بهترین تیم بهبود کیفیت برای شرکت در یک کنفرانس</a:t>
              </a:r>
              <a:endParaRPr lang="en-US" altLang="en-US" sz="1700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08650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20" y="1087842"/>
            <a:ext cx="8023753" cy="6072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965" y="0"/>
            <a:ext cx="1087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b="1" dirty="0">
                <a:cs typeface="B Titr" panose="00000700000000000000" pitchFamily="2" charset="-78"/>
              </a:rPr>
              <a:t>یک مدل نظری برای نهادینه کردن کیفیت در بیمارستان</a:t>
            </a:r>
            <a:endParaRPr lang="en-US" sz="3600" b="1" dirty="0">
              <a:cs typeface="B Titr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03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20" y="1087842"/>
            <a:ext cx="8023753" cy="6072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8920" y="122349"/>
            <a:ext cx="1087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b="1" dirty="0">
                <a:cs typeface="B Titr" panose="00000700000000000000" pitchFamily="2" charset="-78"/>
              </a:rPr>
              <a:t>یک مدل مفهومی برای نهادینه کردن کیفیت در سازمان</a:t>
            </a:r>
            <a:endParaRPr lang="en-US" sz="3600" b="1" dirty="0">
              <a:cs typeface="B Titr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03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9972" y="115382"/>
            <a:ext cx="10103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Quality Improvement in hospitals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359" y="1130410"/>
            <a:ext cx="3629891" cy="4154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lt1"/>
                </a:solidFill>
              </a:rPr>
              <a:t>What Is Quality of Care?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1130410"/>
            <a:ext cx="7647709" cy="55960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182925" y="1130410"/>
            <a:ext cx="5064494" cy="3103419"/>
          </a:xfrm>
          <a:prstGeom prst="round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US" sz="2800" b="1" dirty="0">
                <a:solidFill>
                  <a:schemeClr val="dk1"/>
                </a:solidFill>
                <a:cs typeface="B Nazanin" panose="00000400000000000000" pitchFamily="2" charset="-78"/>
              </a:rPr>
              <a:t>STEEEP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b="1" dirty="0">
                <a:solidFill>
                  <a:schemeClr val="dk1"/>
                </a:solidFill>
                <a:cs typeface="B Nazanin" panose="00000400000000000000" pitchFamily="2" charset="-78"/>
              </a:rPr>
              <a:t>Safety</a:t>
            </a:r>
            <a:r>
              <a:rPr lang="fa-IR" sz="2100" b="1" dirty="0">
                <a:solidFill>
                  <a:schemeClr val="dk1"/>
                </a:solidFill>
                <a:cs typeface="B Nazanin" panose="00000400000000000000" pitchFamily="2" charset="-78"/>
              </a:rPr>
              <a:t>ایمنی                                        </a:t>
            </a:r>
            <a:endParaRPr lang="en-US" sz="2100" b="1" dirty="0">
              <a:solidFill>
                <a:schemeClr val="dk1"/>
              </a:solidFill>
              <a:cs typeface="B Nazanin" panose="00000400000000000000" pitchFamily="2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100" b="1" dirty="0">
                <a:solidFill>
                  <a:schemeClr val="dk1"/>
                </a:solidFill>
                <a:cs typeface="B Nazanin" panose="00000400000000000000" pitchFamily="2" charset="-78"/>
              </a:rPr>
              <a:t>Timeliness</a:t>
            </a:r>
            <a:r>
              <a:rPr lang="fa-IR" sz="2100" b="1" dirty="0">
                <a:solidFill>
                  <a:schemeClr val="dk1"/>
                </a:solidFill>
                <a:cs typeface="B Nazanin" panose="00000400000000000000" pitchFamily="2" charset="-78"/>
              </a:rPr>
              <a:t>بهنگام بودن                      </a:t>
            </a:r>
            <a:endParaRPr lang="en-US" sz="2100" b="1" dirty="0">
              <a:solidFill>
                <a:schemeClr val="dk1"/>
              </a:solidFill>
              <a:cs typeface="B Nazanin" panose="00000400000000000000" pitchFamily="2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100" b="1" dirty="0">
                <a:solidFill>
                  <a:schemeClr val="dk1"/>
                </a:solidFill>
                <a:cs typeface="B Nazanin" panose="00000400000000000000" pitchFamily="2" charset="-78"/>
              </a:rPr>
              <a:t>Effectiveness </a:t>
            </a:r>
            <a:r>
              <a:rPr lang="fa-IR" sz="2100" b="1" dirty="0">
                <a:solidFill>
                  <a:schemeClr val="dk1"/>
                </a:solidFill>
                <a:cs typeface="B Nazanin" panose="00000400000000000000" pitchFamily="2" charset="-78"/>
              </a:rPr>
              <a:t>اثربخشی                     </a:t>
            </a:r>
            <a:endParaRPr lang="en-US" sz="2100" b="1" dirty="0">
              <a:solidFill>
                <a:schemeClr val="dk1"/>
              </a:solidFill>
              <a:cs typeface="B Nazanin" panose="00000400000000000000" pitchFamily="2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100" b="1" dirty="0">
                <a:solidFill>
                  <a:schemeClr val="dk1"/>
                </a:solidFill>
                <a:cs typeface="B Nazanin" panose="00000400000000000000" pitchFamily="2" charset="-78"/>
              </a:rPr>
              <a:t>Efficiency</a:t>
            </a:r>
            <a:r>
              <a:rPr lang="fa-IR" sz="2100" b="1" dirty="0">
                <a:solidFill>
                  <a:schemeClr val="dk1"/>
                </a:solidFill>
                <a:cs typeface="B Nazanin" panose="00000400000000000000" pitchFamily="2" charset="-78"/>
              </a:rPr>
              <a:t>کارآئی                                  </a:t>
            </a:r>
            <a:endParaRPr lang="en-US" sz="2100" b="1" dirty="0">
              <a:solidFill>
                <a:schemeClr val="dk1"/>
              </a:solidFill>
              <a:cs typeface="B Nazanin" panose="00000400000000000000" pitchFamily="2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100" b="1" dirty="0">
                <a:solidFill>
                  <a:schemeClr val="dk1"/>
                </a:solidFill>
                <a:cs typeface="B Nazanin" panose="00000400000000000000" pitchFamily="2" charset="-78"/>
              </a:rPr>
              <a:t>Equity</a:t>
            </a:r>
            <a:r>
              <a:rPr lang="fa-IR" sz="2100" b="1" dirty="0">
                <a:solidFill>
                  <a:schemeClr val="dk1"/>
                </a:solidFill>
                <a:cs typeface="B Nazanin" panose="00000400000000000000" pitchFamily="2" charset="-78"/>
              </a:rPr>
              <a:t>عدالت                                      </a:t>
            </a:r>
            <a:endParaRPr lang="en-US" sz="2100" b="1" dirty="0">
              <a:solidFill>
                <a:schemeClr val="dk1"/>
              </a:solidFill>
              <a:cs typeface="B Nazanin" panose="00000400000000000000" pitchFamily="2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100" b="1" dirty="0">
                <a:solidFill>
                  <a:schemeClr val="dk1"/>
                </a:solidFill>
                <a:cs typeface="B Nazanin" panose="00000400000000000000" pitchFamily="2" charset="-78"/>
              </a:rPr>
              <a:t>Patient-centeredness</a:t>
            </a:r>
            <a:r>
              <a:rPr lang="fa-IR" sz="2100" b="1" dirty="0">
                <a:solidFill>
                  <a:schemeClr val="dk1"/>
                </a:solidFill>
                <a:cs typeface="B Nazanin" panose="00000400000000000000" pitchFamily="2" charset="-78"/>
              </a:rPr>
              <a:t>بیمار محوری  </a:t>
            </a:r>
            <a:endParaRPr lang="en-US" sz="2100" b="1"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842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B2DEB656-55CD-4379-8AEE-F00308BA9118}"/>
              </a:ext>
            </a:extLst>
          </p:cNvPr>
          <p:cNvSpPr txBox="1">
            <a:spLocks/>
          </p:cNvSpPr>
          <p:nvPr/>
        </p:nvSpPr>
        <p:spPr>
          <a:xfrm>
            <a:off x="1191768" y="2111096"/>
            <a:ext cx="9509760" cy="37706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b="1">
                <a:cs typeface="B Nazanin" panose="00000400000000000000" pitchFamily="2" charset="-78"/>
              </a:rPr>
              <a:t>حوزه</a:t>
            </a:r>
            <a:r>
              <a:rPr lang="en-US" b="1">
                <a:cs typeface="B Nazanin" panose="00000400000000000000" pitchFamily="2" charset="-78"/>
              </a:rPr>
              <a:t>(Domain): </a:t>
            </a:r>
            <a:r>
              <a:rPr lang="fa-IR" b="1">
                <a:cs typeface="B Nazanin" panose="00000400000000000000" pitchFamily="2" charset="-78"/>
              </a:rPr>
              <a:t> جنبه ای از خدمت که سنجیده می شود (مثلاً به هنگام بودن)</a:t>
            </a:r>
          </a:p>
          <a:p>
            <a:pPr algn="r" rtl="1"/>
            <a:r>
              <a:rPr lang="fa-IR" b="1">
                <a:cs typeface="B Nazanin" panose="00000400000000000000" pitchFamily="2" charset="-78"/>
              </a:rPr>
              <a:t>معیار</a:t>
            </a:r>
            <a:r>
              <a:rPr lang="en-US" b="1">
                <a:cs typeface="B Nazanin" panose="00000400000000000000" pitchFamily="2" charset="-78"/>
              </a:rPr>
              <a:t>(Criteria): </a:t>
            </a:r>
            <a:r>
              <a:rPr lang="fa-IR" b="1">
                <a:cs typeface="B Nazanin" panose="00000400000000000000" pitchFamily="2" charset="-78"/>
              </a:rPr>
              <a:t> جمله ای که خصوصیت مطلوب را بیان می کند (مثلاً تجویز ترومبولیتیک برای بیماران با تشخیص سکته مغزی ایسکمیک در 3 ساعت اول پس از شروع علائم)</a:t>
            </a:r>
          </a:p>
          <a:p>
            <a:pPr algn="r" rtl="1"/>
            <a:r>
              <a:rPr lang="fa-IR" b="1">
                <a:cs typeface="B Nazanin" panose="00000400000000000000" pitchFamily="2" charset="-78"/>
              </a:rPr>
              <a:t>شاخص/ نشانگر</a:t>
            </a:r>
            <a:r>
              <a:rPr lang="en-US" b="1">
                <a:cs typeface="B Nazanin" panose="00000400000000000000" pitchFamily="2" charset="-78"/>
              </a:rPr>
              <a:t>(Indicator) : </a:t>
            </a:r>
            <a:r>
              <a:rPr lang="fa-IR" b="1">
                <a:cs typeface="B Nazanin" panose="00000400000000000000" pitchFamily="2" charset="-78"/>
              </a:rPr>
              <a:t> فرمول ریاضی سنجش رعایت معیار (درصد بیمارانی که طی 3 ساعت ترومبولیتیک دریافت کرده اند)</a:t>
            </a:r>
          </a:p>
          <a:p>
            <a:pPr algn="r" rtl="1"/>
            <a:r>
              <a:rPr lang="fa-IR" b="1">
                <a:cs typeface="B Nazanin" panose="00000400000000000000" pitchFamily="2" charset="-78"/>
              </a:rPr>
              <a:t>استاندارد</a:t>
            </a:r>
            <a:r>
              <a:rPr lang="en-US" b="1">
                <a:cs typeface="B Nazanin" panose="00000400000000000000" pitchFamily="2" charset="-78"/>
              </a:rPr>
              <a:t>(Standard)  : </a:t>
            </a:r>
            <a:r>
              <a:rPr lang="fa-IR" b="1">
                <a:cs typeface="B Nazanin" panose="00000400000000000000" pitchFamily="2" charset="-78"/>
              </a:rPr>
              <a:t> سطحی از شاخص که مورد قبول است (مثلاً 80 درصد)</a:t>
            </a:r>
          </a:p>
          <a:p>
            <a:pPr algn="r" rtl="1"/>
            <a:r>
              <a:rPr lang="fa-IR" b="1">
                <a:cs typeface="B Nazanin" panose="00000400000000000000" pitchFamily="2" charset="-78"/>
              </a:rPr>
              <a:t>تعریف فلسفی استاندارد: خصوصیاتی از محصول که امکان به دستیابی به نتیجه مطلوب را به حداکثر می رساند</a:t>
            </a:r>
          </a:p>
          <a:p>
            <a:pPr algn="r" rtl="1"/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FC39DBC-B683-40A6-9757-B2E3A52671F2}"/>
              </a:ext>
            </a:extLst>
          </p:cNvPr>
          <p:cNvSpPr/>
          <p:nvPr/>
        </p:nvSpPr>
        <p:spPr>
          <a:xfrm>
            <a:off x="4832334" y="610862"/>
            <a:ext cx="5684569" cy="54784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B Homa" pitchFamily="2" charset="-78"/>
              </a:rPr>
              <a:t>تعریف حوزه، معیار، شاخص و استاندارد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9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749D46FD-4018-4516-87D6-9A0EC7A57500}"/>
              </a:ext>
            </a:extLst>
          </p:cNvPr>
          <p:cNvSpPr txBox="1">
            <a:spLocks/>
          </p:cNvSpPr>
          <p:nvPr/>
        </p:nvSpPr>
        <p:spPr>
          <a:xfrm>
            <a:off x="3196519" y="381000"/>
            <a:ext cx="8412162" cy="1370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r" defTabSz="914363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0" cap="none" spc="-150" normalizeH="0" baseline="0" noProof="0" dirty="0">
                <a:ln w="3175">
                  <a:noFill/>
                </a:ln>
                <a:effectLst/>
                <a:uLnTx/>
                <a:uFillTx/>
                <a:cs typeface="B Nazanin" pitchFamily="2" charset="-78"/>
              </a:rPr>
              <a:t>منابع ( ورودیها):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B Nazanin" panose="00000400000000000000" pitchFamily="2" charset="-78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xmlns="" id="{25CD4703-61E2-473B-9B3E-3B3B4F144E9B}"/>
              </a:ext>
            </a:extLst>
          </p:cNvPr>
          <p:cNvSpPr/>
          <p:nvPr/>
        </p:nvSpPr>
        <p:spPr>
          <a:xfrm>
            <a:off x="11380081" y="1066800"/>
            <a:ext cx="381000" cy="3657600"/>
          </a:xfrm>
          <a:prstGeom prst="rightBrace">
            <a:avLst/>
          </a:prstGeom>
          <a:noFill/>
          <a:ln w="38100" cap="rnd" cmpd="sng" algn="ctr">
            <a:solidFill>
              <a:srgbClr val="FFC000"/>
            </a:solidFill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cs typeface="B Nazanin" panose="00000400000000000000" pitchFamily="2" charset="-78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xmlns="" id="{21DF96F3-64A2-4D59-8F0D-55DDB555FE6A}"/>
              </a:ext>
            </a:extLst>
          </p:cNvPr>
          <p:cNvSpPr/>
          <p:nvPr/>
        </p:nvSpPr>
        <p:spPr>
          <a:xfrm>
            <a:off x="9779881" y="1676400"/>
            <a:ext cx="381000" cy="1219200"/>
          </a:xfrm>
          <a:prstGeom prst="rightBrace">
            <a:avLst/>
          </a:prstGeom>
          <a:noFill/>
          <a:ln w="38100" cap="rnd" cmpd="sng" algn="ctr">
            <a:solidFill>
              <a:srgbClr val="FFC000"/>
            </a:solidFill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cs typeface="B Nazanin" panose="00000400000000000000" pitchFamily="2" charset="-78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xmlns="" id="{3649EE48-9DCC-4B68-9BF8-647FA18B2152}"/>
              </a:ext>
            </a:extLst>
          </p:cNvPr>
          <p:cNvSpPr/>
          <p:nvPr/>
        </p:nvSpPr>
        <p:spPr>
          <a:xfrm>
            <a:off x="7417681" y="2743200"/>
            <a:ext cx="381000" cy="1219200"/>
          </a:xfrm>
          <a:prstGeom prst="rightBrace">
            <a:avLst/>
          </a:prstGeom>
          <a:noFill/>
          <a:ln w="38100" cap="rnd" cmpd="sng" algn="ctr">
            <a:solidFill>
              <a:srgbClr val="FFC000"/>
            </a:solidFill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cs typeface="B Nazanin" panose="00000400000000000000" pitchFamily="2" charset="-78"/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xmlns="" id="{AEAA59B7-2F76-43ED-899A-E78D1C979D30}"/>
              </a:ext>
            </a:extLst>
          </p:cNvPr>
          <p:cNvSpPr/>
          <p:nvPr/>
        </p:nvSpPr>
        <p:spPr>
          <a:xfrm>
            <a:off x="9703681" y="4953000"/>
            <a:ext cx="381000" cy="838200"/>
          </a:xfrm>
          <a:prstGeom prst="rightBrace">
            <a:avLst/>
          </a:prstGeom>
          <a:noFill/>
          <a:ln w="38100" cap="rnd" cmpd="sng" algn="ctr">
            <a:solidFill>
              <a:srgbClr val="FFC000"/>
            </a:solidFill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455CB2C-198A-4DFC-A274-8D5468BE3EE1}"/>
              </a:ext>
            </a:extLst>
          </p:cNvPr>
          <p:cNvSpPr txBox="1"/>
          <p:nvPr/>
        </p:nvSpPr>
        <p:spPr>
          <a:xfrm>
            <a:off x="422605" y="914400"/>
            <a:ext cx="1118607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a-IR" sz="3600" b="1" i="0" u="none" strike="noStrike" kern="0" cap="none" spc="-150" normalizeH="0" baseline="0" noProof="0" dirty="0">
                <a:ln w="3175">
                  <a:noFill/>
                </a:ln>
                <a:effectLst/>
                <a:uLnTx/>
                <a:uFillTx/>
                <a:cs typeface="B Nazanin" panose="00000400000000000000" pitchFamily="2" charset="-78"/>
              </a:rPr>
              <a:t>سرمايه اي:</a:t>
            </a:r>
            <a:br>
              <a:rPr kumimoji="0" lang="fa-IR" sz="3600" b="1" i="0" u="none" strike="noStrike" kern="0" cap="none" spc="-150" normalizeH="0" baseline="0" noProof="0" dirty="0">
                <a:ln w="3175">
                  <a:noFill/>
                </a:ln>
                <a:effectLst/>
                <a:uLnTx/>
                <a:uFillTx/>
                <a:cs typeface="B Nazanin" panose="00000400000000000000" pitchFamily="2" charset="-78"/>
              </a:rPr>
            </a:br>
            <a:r>
              <a:rPr kumimoji="0" lang="fa-IR" sz="3600" b="1" i="0" u="none" strike="noStrike" kern="0" cap="none" spc="-150" normalizeH="0" baseline="0" noProof="0" dirty="0">
                <a:ln w="3175">
                  <a:noFill/>
                </a:ln>
                <a:effectLst/>
                <a:uLnTx/>
                <a:uFillTx/>
                <a:cs typeface="B Nazanin" panose="00000400000000000000" pitchFamily="2" charset="-78"/>
              </a:rPr>
              <a:t>		+ فضاي فيزيكي</a:t>
            </a:r>
            <a:br>
              <a:rPr kumimoji="0" lang="fa-IR" sz="3600" b="1" i="0" u="none" strike="noStrike" kern="0" cap="none" spc="-150" normalizeH="0" baseline="0" noProof="0" dirty="0">
                <a:ln w="3175">
                  <a:noFill/>
                </a:ln>
                <a:effectLst/>
                <a:uLnTx/>
                <a:uFillTx/>
                <a:cs typeface="B Nazanin" panose="00000400000000000000" pitchFamily="2" charset="-78"/>
              </a:rPr>
            </a:br>
            <a:r>
              <a:rPr kumimoji="0" lang="fa-IR" sz="3600" b="1" i="0" u="none" strike="noStrike" kern="0" cap="none" spc="-150" normalizeH="0" baseline="0" noProof="0" dirty="0">
                <a:ln w="3175">
                  <a:noFill/>
                </a:ln>
                <a:effectLst/>
                <a:uLnTx/>
                <a:uFillTx/>
                <a:cs typeface="B Nazanin" panose="00000400000000000000" pitchFamily="2" charset="-78"/>
              </a:rPr>
              <a:t>		+ تجهيزات: تعمير ، نگهداري، جايگزيني، ...</a:t>
            </a:r>
            <a:br>
              <a:rPr kumimoji="0" lang="fa-IR" sz="3600" b="1" i="0" u="none" strike="noStrike" kern="0" cap="none" spc="-150" normalizeH="0" baseline="0" noProof="0" dirty="0">
                <a:ln w="3175">
                  <a:noFill/>
                </a:ln>
                <a:effectLst/>
                <a:uLnTx/>
                <a:uFillTx/>
                <a:cs typeface="B Nazanin" panose="00000400000000000000" pitchFamily="2" charset="-78"/>
              </a:rPr>
            </a:br>
            <a:r>
              <a:rPr kumimoji="0" lang="fa-IR" sz="3600" b="1" i="0" u="none" strike="noStrike" kern="0" cap="none" spc="-150" normalizeH="0" baseline="0" noProof="0" dirty="0">
                <a:ln w="3175">
                  <a:noFill/>
                </a:ln>
                <a:effectLst/>
                <a:uLnTx/>
                <a:uFillTx/>
                <a:cs typeface="B Nazanin" panose="00000400000000000000" pitchFamily="2" charset="-78"/>
              </a:rPr>
              <a:t>		+نيروي انساني:   - آموزش</a:t>
            </a:r>
            <a:br>
              <a:rPr kumimoji="0" lang="fa-IR" sz="3600" b="1" i="0" u="none" strike="noStrike" kern="0" cap="none" spc="-150" normalizeH="0" baseline="0" noProof="0" dirty="0">
                <a:ln w="3175">
                  <a:noFill/>
                </a:ln>
                <a:effectLst/>
                <a:uLnTx/>
                <a:uFillTx/>
                <a:cs typeface="B Nazanin" panose="00000400000000000000" pitchFamily="2" charset="-78"/>
              </a:rPr>
            </a:br>
            <a:r>
              <a:rPr kumimoji="0" lang="fa-IR" sz="3600" b="1" i="0" u="none" strike="noStrike" kern="0" cap="none" spc="-150" normalizeH="0" baseline="0" noProof="0" dirty="0">
                <a:ln w="3175">
                  <a:noFill/>
                </a:ln>
                <a:effectLst/>
                <a:uLnTx/>
                <a:uFillTx/>
                <a:cs typeface="B Nazanin" panose="00000400000000000000" pitchFamily="2" charset="-78"/>
              </a:rPr>
              <a:t>				       - توانائي </a:t>
            </a:r>
            <a:br>
              <a:rPr kumimoji="0" lang="fa-IR" sz="3600" b="1" i="0" u="none" strike="noStrike" kern="0" cap="none" spc="-150" normalizeH="0" baseline="0" noProof="0" dirty="0">
                <a:ln w="3175">
                  <a:noFill/>
                </a:ln>
                <a:effectLst/>
                <a:uLnTx/>
                <a:uFillTx/>
                <a:cs typeface="B Nazanin" panose="00000400000000000000" pitchFamily="2" charset="-78"/>
              </a:rPr>
            </a:br>
            <a:r>
              <a:rPr kumimoji="0" lang="fa-IR" sz="3600" b="1" i="0" u="none" strike="noStrike" kern="0" cap="none" spc="-150" normalizeH="0" baseline="0" noProof="0" dirty="0">
                <a:ln w="3175">
                  <a:noFill/>
                </a:ln>
                <a:effectLst/>
                <a:uLnTx/>
                <a:uFillTx/>
                <a:cs typeface="B Nazanin" panose="00000400000000000000" pitchFamily="2" charset="-78"/>
              </a:rPr>
              <a:t>			                  - انگيزش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a-IR" sz="3600" b="1" i="0" u="none" strike="noStrike" kern="0" cap="none" spc="-150" normalizeH="0" baseline="0" noProof="0" dirty="0">
                <a:ln w="3175">
                  <a:noFill/>
                </a:ln>
                <a:effectLst/>
                <a:uLnTx/>
                <a:uFillTx/>
                <a:cs typeface="B Nazanin" panose="00000400000000000000" pitchFamily="2" charset="-78"/>
              </a:rPr>
              <a:t>مصرفی: سالم برای انسان و محیط زیست،</a:t>
            </a:r>
            <a:r>
              <a:rPr kumimoji="0" lang="fa-IR" sz="3600" b="1" i="0" u="none" strike="noStrike" kern="0" cap="none" spc="-150" normalizeH="0" noProof="0" dirty="0">
                <a:ln w="3175">
                  <a:noFill/>
                </a:ln>
                <a:effectLst/>
                <a:uLnTx/>
                <a:uFillTx/>
                <a:cs typeface="B Nazanin" panose="00000400000000000000" pitchFamily="2" charset="-78"/>
              </a:rPr>
              <a:t> قابل تدارک پایدار، قیمت مناسب</a:t>
            </a:r>
            <a:r>
              <a:rPr kumimoji="0" lang="fa-IR" sz="3600" b="1" i="0" u="none" strike="noStrike" kern="0" cap="none" spc="-150" normalizeH="0" baseline="0" noProof="0" dirty="0">
                <a:ln w="3175">
                  <a:noFill/>
                </a:ln>
                <a:effectLst/>
                <a:uLnTx/>
                <a:uFillTx/>
                <a:cs typeface="B Nazanin" panose="00000400000000000000" pitchFamily="2" charset="-78"/>
              </a:rPr>
              <a:t> 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a-IR" sz="3600" b="1" i="0" u="none" strike="noStrike" kern="0" cap="none" spc="-150" normalizeH="0" baseline="0" noProof="0" dirty="0">
                <a:ln w="3175">
                  <a:noFill/>
                </a:ln>
                <a:effectLst/>
                <a:uLnTx/>
                <a:uFillTx/>
                <a:cs typeface="B Nazanin" panose="00000400000000000000" pitchFamily="2" charset="-78"/>
              </a:rPr>
              <a:t>جاري:	+ حقوق ، دستمزد ، بيمه ، بازنشستگي، مديريت منابع انساني</a:t>
            </a:r>
            <a:br>
              <a:rPr kumimoji="0" lang="fa-IR" sz="3600" b="1" i="0" u="none" strike="noStrike" kern="0" cap="none" spc="-150" normalizeH="0" baseline="0" noProof="0" dirty="0">
                <a:ln w="3175">
                  <a:noFill/>
                </a:ln>
                <a:effectLst/>
                <a:uLnTx/>
                <a:uFillTx/>
                <a:cs typeface="B Nazanin" panose="00000400000000000000" pitchFamily="2" charset="-78"/>
              </a:rPr>
            </a:br>
            <a:r>
              <a:rPr kumimoji="0" lang="fa-IR" sz="3600" b="1" i="0" u="none" strike="noStrike" kern="0" cap="none" spc="-150" normalizeH="0" baseline="0" noProof="0" dirty="0">
                <a:ln w="3175">
                  <a:noFill/>
                </a:ln>
                <a:effectLst/>
                <a:uLnTx/>
                <a:uFillTx/>
                <a:cs typeface="B Nazanin" panose="00000400000000000000" pitchFamily="2" charset="-78"/>
              </a:rPr>
              <a:t>		+ آب ، برق ، تلفن ، گاز ، گرمايش ، سرمايش ، نگهداري ساختمان</a:t>
            </a:r>
            <a:br>
              <a:rPr kumimoji="0" lang="fa-IR" sz="3600" b="1" i="0" u="none" strike="noStrike" kern="0" cap="none" spc="-150" normalizeH="0" baseline="0" noProof="0" dirty="0">
                <a:ln w="3175">
                  <a:noFill/>
                </a:ln>
                <a:effectLst/>
                <a:uLnTx/>
                <a:uFillTx/>
                <a:cs typeface="B Nazanin" panose="00000400000000000000" pitchFamily="2" charset="-78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B Nazanin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82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61" y="1180046"/>
            <a:ext cx="8657174" cy="5941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24853"/>
            <a:ext cx="10103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>
                <a:cs typeface="B Titr" panose="00000700000000000000" pitchFamily="2" charset="-78"/>
              </a:rPr>
              <a:t>بهبود کیفیت در بیمارستان</a:t>
            </a:r>
            <a:endParaRPr lang="en-US" sz="4000" b="1" dirty="0"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10714"/>
            <a:ext cx="3629891" cy="7386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مثلث تضمین کیفیت</a:t>
            </a:r>
            <a:endParaRPr lang="en-US" sz="2100" b="1" dirty="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تعریف کیفیت</a:t>
            </a:r>
            <a:r>
              <a:rPr lang="en-US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6830292" y="979054"/>
            <a:ext cx="5389418" cy="5058891"/>
          </a:xfrm>
          <a:prstGeom prst="borderCallout2">
            <a:avLst>
              <a:gd name="adj1" fmla="val 15432"/>
              <a:gd name="adj2" fmla="val -389"/>
              <a:gd name="adj3" fmla="val 15185"/>
              <a:gd name="adj4" fmla="val -13215"/>
              <a:gd name="adj5" fmla="val 36917"/>
              <a:gd name="adj6" fmla="val -17686"/>
            </a:avLst>
          </a:prstGeom>
          <a:solidFill>
            <a:schemeClr val="bg1"/>
          </a:solidFill>
          <a:ln w="3175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algn="r" rtl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a-IR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rPr>
              <a:t>استانداردها نیاز به سیستمی دارند تا</a:t>
            </a:r>
            <a:endParaRPr lang="en-US" altLang="en-US" b="1" dirty="0">
              <a:solidFill>
                <a:schemeClr val="tx1"/>
              </a:solidFill>
              <a:latin typeface="Arial" charset="0"/>
              <a:cs typeface="B Nazanin" panose="00000400000000000000" pitchFamily="2" charset="-78"/>
            </a:endParaRPr>
          </a:p>
          <a:p>
            <a:pPr marL="1257300" lvl="2" indent="-228600" algn="r" rtl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a-IR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rPr>
              <a:t>درست شوند</a:t>
            </a:r>
            <a:endParaRPr lang="en-US" altLang="en-US" b="1" dirty="0">
              <a:solidFill>
                <a:schemeClr val="tx1"/>
              </a:solidFill>
              <a:latin typeface="Arial" charset="0"/>
              <a:cs typeface="B Nazanin" panose="00000400000000000000" pitchFamily="2" charset="-78"/>
            </a:endParaRPr>
          </a:p>
          <a:p>
            <a:pPr marL="1257300" lvl="2" indent="-228600" algn="r" rtl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a-IR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rPr>
              <a:t>بومی شوند</a:t>
            </a:r>
            <a:r>
              <a:rPr lang="en-US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rPr>
              <a:t> </a:t>
            </a:r>
          </a:p>
          <a:p>
            <a:pPr marL="1257300" lvl="2" indent="-228600" algn="r" rtl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a-IR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rPr>
              <a:t>اطلاع رسانی شوند</a:t>
            </a:r>
            <a:endParaRPr lang="en-US" altLang="en-US" b="1" dirty="0">
              <a:solidFill>
                <a:schemeClr val="tx1"/>
              </a:solidFill>
              <a:latin typeface="Arial" charset="0"/>
              <a:cs typeface="B Nazanin" panose="00000400000000000000" pitchFamily="2" charset="-78"/>
            </a:endParaRPr>
          </a:p>
          <a:p>
            <a:pPr marL="1257300" lvl="2" indent="-228600" algn="r" rtl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a-IR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rPr>
              <a:t>بازنگری شوند</a:t>
            </a:r>
            <a:endParaRPr lang="en-US" altLang="en-US" b="1" dirty="0">
              <a:solidFill>
                <a:schemeClr val="tx1"/>
              </a:solidFill>
              <a:latin typeface="Arial" charset="0"/>
              <a:cs typeface="B Nazanin" panose="00000400000000000000" pitchFamily="2" charset="-78"/>
            </a:endParaRPr>
          </a:p>
          <a:p>
            <a:pPr marL="228600" lvl="0" indent="-228600" algn="r" rtl="1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a-IR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rPr>
              <a:t>استانداردها باید تمرکز کنند بر</a:t>
            </a:r>
            <a:endParaRPr lang="en-US" altLang="en-US" b="1" dirty="0">
              <a:solidFill>
                <a:schemeClr val="tx1"/>
              </a:solidFill>
              <a:latin typeface="Arial" charset="0"/>
              <a:cs typeface="B Nazanin" panose="00000400000000000000" pitchFamily="2" charset="-78"/>
            </a:endParaRPr>
          </a:p>
          <a:p>
            <a:pPr marL="1257300" lvl="2" indent="-228600" algn="r" rtl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a-IR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rPr>
              <a:t>ورودیها، فرآیندها و خروجی های نظام خدمات سلامت</a:t>
            </a:r>
            <a:endParaRPr lang="en-US" altLang="en-US" b="1" dirty="0">
              <a:solidFill>
                <a:schemeClr val="tx1"/>
              </a:solidFill>
              <a:latin typeface="Arial" charset="0"/>
              <a:cs typeface="B Nazanin" panose="00000400000000000000" pitchFamily="2" charset="-78"/>
            </a:endParaRPr>
          </a:p>
          <a:p>
            <a:pPr marL="1257300" lvl="2" indent="-228600" algn="r" rtl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rPr>
              <a:t> </a:t>
            </a:r>
            <a:r>
              <a:rPr lang="fa-IR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rPr>
              <a:t>فعالیت های اجرائی / مدیریتی</a:t>
            </a:r>
            <a:endParaRPr lang="en-US" altLang="en-US" b="1" dirty="0">
              <a:solidFill>
                <a:schemeClr val="tx1"/>
              </a:solidFill>
              <a:latin typeface="Arial" charset="0"/>
              <a:cs typeface="B Nazanin" panose="00000400000000000000" pitchFamily="2" charset="-78"/>
            </a:endParaRPr>
          </a:p>
          <a:p>
            <a:pPr marL="1257300" lvl="2" indent="-228600" algn="r" rtl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a-IR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rPr>
              <a:t>ابعاد کیفیت</a:t>
            </a:r>
            <a:endParaRPr lang="en-US" altLang="en-US" b="1" dirty="0">
              <a:solidFill>
                <a:schemeClr val="tx1"/>
              </a:solidFill>
              <a:latin typeface="Arial" charset="0"/>
              <a:cs typeface="B Nazanin" panose="00000400000000000000" pitchFamily="2" charset="-78"/>
            </a:endParaRPr>
          </a:p>
          <a:p>
            <a:pPr marL="342900" indent="-228600" algn="r" rtl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a-IR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rPr>
              <a:t>استانداردها باید تکرارپذیر، واقعی، شفاف باشند</a:t>
            </a:r>
            <a:endParaRPr lang="en-US" altLang="en-US" b="1" dirty="0">
              <a:solidFill>
                <a:schemeClr val="tx1"/>
              </a:solidFill>
              <a:latin typeface="Arial" charset="0"/>
              <a:cs typeface="B Nazanin" panose="00000400000000000000" pitchFamily="2" charset="-78"/>
            </a:endParaRPr>
          </a:p>
          <a:p>
            <a:pPr marL="342900" indent="-228600" algn="r" rtl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a-IR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rPr>
              <a:t>برپایه های زیر بنا شوند</a:t>
            </a:r>
            <a:endParaRPr lang="en-US" altLang="en-US" b="1" dirty="0">
              <a:solidFill>
                <a:schemeClr val="tx1"/>
              </a:solidFill>
              <a:latin typeface="Arial" charset="0"/>
              <a:cs typeface="B Nazanin" panose="00000400000000000000" pitchFamily="2" charset="-78"/>
            </a:endParaRPr>
          </a:p>
          <a:p>
            <a:pPr marL="1257300" lvl="2" indent="-228600" algn="r" rtl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a-IR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rPr>
              <a:t>بهترین شواهد در دسترس</a:t>
            </a:r>
            <a:endParaRPr lang="en-US" altLang="en-US" b="1" dirty="0">
              <a:solidFill>
                <a:schemeClr val="tx1"/>
              </a:solidFill>
              <a:latin typeface="Arial" charset="0"/>
              <a:cs typeface="B Nazanin" panose="00000400000000000000" pitchFamily="2" charset="-78"/>
            </a:endParaRPr>
          </a:p>
          <a:p>
            <a:pPr marL="1257300" lvl="2" indent="-228600" algn="r" rtl="1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fa-IR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rPr>
              <a:t>ادراک و انتظارات ذی نفعان</a:t>
            </a:r>
            <a:endParaRPr lang="en-US" altLang="en-US" b="1" dirty="0">
              <a:solidFill>
                <a:schemeClr val="tx1"/>
              </a:solidFill>
              <a:latin typeface="Arial" charset="0"/>
              <a:cs typeface="B Nazanin" panose="000004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72523" y="2867838"/>
            <a:ext cx="706581" cy="609599"/>
          </a:xfrm>
          <a:prstGeom prst="ellipse">
            <a:avLst/>
          </a:prstGeom>
          <a:noFill/>
          <a:ln w="3175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endParaRPr lang="en-US" b="1" dirty="0">
              <a:solidFill>
                <a:schemeClr val="dk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56893" y="1088570"/>
            <a:ext cx="5352143" cy="4354287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20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842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93" y="1205345"/>
            <a:ext cx="8925916" cy="5780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24853"/>
            <a:ext cx="10103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>
                <a:cs typeface="B Titr" panose="00000700000000000000" pitchFamily="2" charset="-78"/>
              </a:rPr>
              <a:t>بهبود کیفیت در بیمارستان</a:t>
            </a:r>
            <a:endParaRPr lang="en-US" sz="4000" b="1" dirty="0"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81924"/>
            <a:ext cx="3629891" cy="10618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مثلث تضمین کیفیت</a:t>
            </a:r>
            <a:endParaRPr lang="en-US" sz="2100" b="1" dirty="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100" b="1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تعریف کیفیت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اندازه گیری کیفیت</a:t>
            </a:r>
            <a:r>
              <a:rPr lang="en-US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68571" y="1001487"/>
            <a:ext cx="6023425" cy="4891314"/>
            <a:chOff x="6154710" y="1080652"/>
            <a:chExt cx="6065000" cy="4017821"/>
          </a:xfrm>
        </p:grpSpPr>
        <p:sp>
          <p:nvSpPr>
            <p:cNvPr id="9" name="Oval 8"/>
            <p:cNvSpPr/>
            <p:nvPr/>
          </p:nvSpPr>
          <p:spPr>
            <a:xfrm>
              <a:off x="6154710" y="3846658"/>
              <a:ext cx="706582" cy="609599"/>
            </a:xfrm>
            <a:prstGeom prst="ellipse">
              <a:avLst/>
            </a:prstGeom>
            <a:noFill/>
            <a:ln w="3175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lnSpc>
                  <a:spcPct val="150000"/>
                </a:lnSpc>
              </a:pPr>
              <a:endParaRPr lang="en-US" sz="1600" b="1" dirty="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Line Callout 2 7"/>
            <p:cNvSpPr/>
            <p:nvPr/>
          </p:nvSpPr>
          <p:spPr>
            <a:xfrm>
              <a:off x="6830290" y="1080652"/>
              <a:ext cx="5389420" cy="4017821"/>
            </a:xfrm>
            <a:prstGeom prst="borderCallout2">
              <a:avLst>
                <a:gd name="adj1" fmla="val 100795"/>
                <a:gd name="adj2" fmla="val 52349"/>
                <a:gd name="adj3" fmla="val 114455"/>
                <a:gd name="adj4" fmla="val -2998"/>
                <a:gd name="adj5" fmla="val 82975"/>
                <a:gd name="adj6" fmla="val -8335"/>
              </a:avLst>
            </a:prstGeom>
            <a:solidFill>
              <a:schemeClr val="bg1"/>
            </a:solidFill>
            <a:ln w="3175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lvl="0" indent="-228600" algn="r" rtl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سیستم اطلاعاتی برای اندازه گیری رعایت استانداردها</a:t>
              </a:r>
              <a:endParaRPr lang="en-US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  <a:p>
              <a:pPr marL="228600" lvl="0" indent="-228600" algn="r" rtl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فرآیندی منظم برای جمع آوری و تحلیل داده های عملکردهای مرتبط با نشانگرها و تفسیر نتایج آن ( تبدیل داده ها به اطلاعات)</a:t>
              </a:r>
            </a:p>
            <a:p>
              <a:pPr marL="228600" lvl="0" indent="-228600" algn="r" rtl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از طریق ارزیابی های سرپرستی نظیر خود ارزیابی، پایش کیفیت، مطالعات ویژه، یا ارزیابی های دوره ای مثل ممیزی</a:t>
              </a:r>
              <a:endParaRPr lang="en-US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  <a:p>
              <a:pPr marL="457200" indent="-457200" algn="just" rtl="1">
                <a:lnSpc>
                  <a:spcPct val="150000"/>
                </a:lnSpc>
              </a:pPr>
              <a:endParaRPr lang="en-US" sz="1600" b="1" dirty="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5800" y="1447800"/>
            <a:ext cx="7772400" cy="35052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46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1" y="1353861"/>
            <a:ext cx="8305863" cy="5504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24853"/>
            <a:ext cx="10103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>
                <a:cs typeface="B Titr" panose="00000700000000000000" pitchFamily="2" charset="-78"/>
              </a:rPr>
              <a:t>بهبود کیفیت در بیمارستان</a:t>
            </a:r>
            <a:endParaRPr lang="en-US" sz="4000" b="1" dirty="0"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84398"/>
            <a:ext cx="3629891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مثلث تضمین کیفیت</a:t>
            </a:r>
            <a:endParaRPr lang="en-US" sz="2100" b="1" dirty="0">
              <a:solidFill>
                <a:srgbClr val="FFFF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100" b="1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تعریف کیفیت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lang="fa-IR" sz="2100" b="1" dirty="0">
                <a:solidFill>
                  <a:schemeClr val="bg1"/>
                </a:solidFill>
                <a:cs typeface="B Nazanin" panose="00000400000000000000" pitchFamily="2" charset="-78"/>
              </a:rPr>
              <a:t>اندازه گیری کیفیت</a:t>
            </a:r>
            <a:r>
              <a:rPr lang="en-US" sz="2100" b="1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endParaRPr lang="fa-IR" sz="21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100" b="1" dirty="0">
                <a:solidFill>
                  <a:srgbClr val="FFFF00"/>
                </a:solidFill>
                <a:cs typeface="B Nazanin" panose="00000400000000000000" pitchFamily="2" charset="-78"/>
              </a:rPr>
              <a:t>بهبود کیفیت</a:t>
            </a:r>
            <a:endParaRPr lang="en-US" sz="2100" b="1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66783" y="969818"/>
            <a:ext cx="7818562" cy="4981277"/>
            <a:chOff x="4536058" y="969818"/>
            <a:chExt cx="7818562" cy="4981277"/>
          </a:xfrm>
        </p:grpSpPr>
        <p:sp>
          <p:nvSpPr>
            <p:cNvPr id="6" name="Oval 5"/>
            <p:cNvSpPr/>
            <p:nvPr/>
          </p:nvSpPr>
          <p:spPr>
            <a:xfrm>
              <a:off x="4536058" y="4358503"/>
              <a:ext cx="706581" cy="609599"/>
            </a:xfrm>
            <a:prstGeom prst="ellipse">
              <a:avLst/>
            </a:prstGeom>
            <a:noFill/>
            <a:ln w="3175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/>
              <a:endParaRPr lang="en-US" dirty="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Line Callout 2 6"/>
            <p:cNvSpPr/>
            <p:nvPr/>
          </p:nvSpPr>
          <p:spPr>
            <a:xfrm>
              <a:off x="6859818" y="969818"/>
              <a:ext cx="5494802" cy="4981277"/>
            </a:xfrm>
            <a:prstGeom prst="borderCallout2">
              <a:avLst>
                <a:gd name="adj1" fmla="val 100481"/>
                <a:gd name="adj2" fmla="val 52078"/>
                <a:gd name="adj3" fmla="val 111529"/>
                <a:gd name="adj4" fmla="val -577"/>
                <a:gd name="adj5" fmla="val 79770"/>
                <a:gd name="adj6" fmla="val -35271"/>
              </a:avLst>
            </a:prstGeom>
            <a:solidFill>
              <a:schemeClr val="bg1"/>
            </a:solidFill>
            <a:ln w="3175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lvl="0" indent="-228600" algn="r" rtl="1">
                <a:spcBef>
                  <a:spcPts val="1000"/>
                </a:spcBef>
                <a:defRPr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سیستمی برای بهبود کیفیت که</a:t>
              </a:r>
              <a:endParaRPr lang="en-US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  <a:p>
              <a:pPr marL="228600" indent="-228600" algn="r" rtl="1">
                <a:spcBef>
                  <a:spcPts val="500"/>
                </a:spcBef>
                <a:buFont typeface="Arial" pitchFamily="34" charset="0"/>
                <a:buChar char="•"/>
                <a:defRPr/>
              </a:pPr>
              <a:r>
                <a:rPr lang="fa-IR" altLang="en-US" b="1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بر </a:t>
              </a: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اساس اصول مدیریت کیفیت شامل: تمرکز بر مشتری، بهبود مستمر فرآیند، مشارکت کارکنان ( حمایت از کار گروهی) و تصمیم گیری بر اساس اطلاعات</a:t>
              </a:r>
              <a:endParaRPr lang="en-US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  <a:p>
              <a:pPr marL="228600" indent="-228600" algn="r" rtl="1">
                <a:spcBef>
                  <a:spcPts val="500"/>
                </a:spcBef>
                <a:buFont typeface="Arial" pitchFamily="34" charset="0"/>
                <a:buChar char="•"/>
                <a:defRPr/>
              </a:pPr>
              <a:r>
                <a:rPr lang="fa-IR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استفاده از تکنیک ها و ابزار های بهبود کیفیت؛ بازخورد نسبت به عملکرد؛ حل مسئله بر اساس کار تیمی؛ و طراحی کیفیت</a:t>
              </a:r>
              <a:endParaRPr lang="en-US" altLang="en-US" b="1" dirty="0">
                <a:solidFill>
                  <a:schemeClr val="tx1"/>
                </a:solidFill>
                <a:latin typeface="Arial" charset="0"/>
                <a:cs typeface="B Nazanin" panose="00000400000000000000" pitchFamily="2" charset="-78"/>
              </a:endParaRPr>
            </a:p>
            <a:p>
              <a:pPr marL="228600" indent="-228600" algn="r" rtl="1">
                <a:spcBef>
                  <a:spcPts val="500"/>
                </a:spcBef>
                <a:buFont typeface="Arial" pitchFamily="34" charset="0"/>
                <a:buChar char="•"/>
                <a:defRPr/>
              </a:pPr>
              <a:r>
                <a:rPr lang="en-US" altLang="en-US" b="1" dirty="0">
                  <a:solidFill>
                    <a:schemeClr val="tx1"/>
                  </a:solidFill>
                  <a:latin typeface="Arial" charset="0"/>
                  <a:cs typeface="B Nazanin" panose="00000400000000000000" pitchFamily="2" charset="-78"/>
                </a:rPr>
                <a:t>FOCUS-PDSA</a:t>
              </a:r>
            </a:p>
            <a:p>
              <a:pPr marL="457200" indent="-457200" algn="just" rtl="1"/>
              <a:endParaRPr lang="en-US" sz="1400" dirty="0"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1780310"/>
            <a:ext cx="7772400" cy="35052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44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7EFA0120-E4F1-4FF3-99D5-143D4E9803B7}"/>
  <p:tag name="ISPRING_RESOURCE_FOLDER" val="C:\Users\SOC\Desktop\اصول_نهادینه_کردن_کیفیت_در_سازمان (2)\"/>
  <p:tag name="ISPRING_PRESENTATION_PATH" val="C:\Users\SOC\Desktop\اصول_نهادینه_کردن_کیفیت_در_سازمان (2).pptx"/>
  <p:tag name="ISPRING_PROJECT_VERSION" val="9.3"/>
  <p:tag name="ISPRING_PROJECT_FOLDER_UPDATED" val="1"/>
  <p:tag name="ISPRING_SCREEN_RECS_UPDATED" val="C:\Users\SOC\Desktop\اصول_نهادینه_کردن_کیفیت_در_سازمان (2)\"/>
  <p:tag name="ISPRING_PRESENTATION_TITLE" val="اصول_نهادینه_کردن_کیفیت_در_سازمان (2)"/>
  <p:tag name="ISPRING_FIRST_PUBLISH" val="1"/>
  <p:tag name="ISPRING_PRESENTATION_INFO_2" val="&lt;?xml version=&quot;1.0&quot; encoding=&quot;UTF-8&quot; standalone=&quot;no&quot; ?&gt;&#10;&lt;presentation2&gt;&#10;&#10;  &lt;slides&gt;&#10;    &lt;slide id=&quot;{46A05B56-58DD-4AA8-9D67-865FC47AE78C}&quot; pptId=&quot;273&quot;/&gt;&#10;    &lt;slide id=&quot;{C80175DB-1098-4999-A8B5-0808FE381D88}&quot; pptId=&quot;282&quot;/&gt;&#10;    &lt;slide id=&quot;{4F87F188-FED3-4869-B081-97ECB7161BFE}&quot; pptId=&quot;269&quot;/&gt;&#10;    &lt;slide id=&quot;{0DE6485D-DF1C-4BB0-9CB8-34A34CADF74A}&quot; pptId=&quot;274&quot;/&gt;&#10;    &lt;slide id=&quot;{05A054AD-7056-457A-9019-9A8E97FFF98A}&quot; pptId=&quot;287&quot;/&gt;&#10;    &lt;slide id=&quot;{6D25F2E4-DD5D-403E-B8C9-CB45E4D6BB11}&quot; pptId=&quot;288&quot;/&gt;&#10;    &lt;slide id=&quot;{9E9F76C8-08B3-4B33-9503-F827CD093173}&quot; pptId=&quot;267&quot;/&gt;&#10;    &lt;slide id=&quot;{D67A0AA2-A95C-456F-9439-444815306DC0}&quot; pptId=&quot;268&quot;/&gt;&#10;    &lt;slide id=&quot;{517ED041-B010-4ED6-A89F-E96785A54269}&quot; pptId=&quot;257&quot;/&gt;&#10;    &lt;slide id=&quot;{BE6939D5-703B-433D-8AB6-13DD3A8686FA}&quot; pptId=&quot;258&quot;/&gt;&#10;    &lt;slide id=&quot;{D8588EA4-7D95-4E32-A8BC-750D87DE0885}&quot; pptId=&quot;284&quot;/&gt;&#10;    &lt;slide id=&quot;{3758E77E-0363-4BBB-BDE8-6D265D812B4F}&quot; pptId=&quot;285&quot;/&gt;&#10;    &lt;slide id=&quot;{2BDA7BEA-ED67-4746-9FFE-3D125CCFB11B}&quot; pptId=&quot;259&quot;/&gt;&#10;    &lt;slide id=&quot;{8BB944E6-4010-403F-8870-755C59AC988B}&quot; pptId=&quot;260&quot;/&gt;&#10;    &lt;slide id=&quot;{A5101489-E899-4581-A2E8-08E0FBBD77DB}&quot; pptId=&quot;286&quot;/&gt;&#10;    &lt;slide id=&quot;{B0D2FD95-8751-4636-9A60-A86D26CCA076}&quot; pptId=&quot;261&quot;/&gt;&#10;    &lt;slide id=&quot;{0E572738-3FF3-4239-B2A5-5DDDFF9B159D}&quot; pptId=&quot;262&quot;/&gt;&#10;    &lt;slide id=&quot;{F49AF029-EF1B-4750-BAF5-9E7F3F167400}&quot; pptId=&quot;263&quot;/&gt;&#10;    &lt;slide id=&quot;{9168BE38-F024-4B54-8F7B-1FE924CBA849}&quot; pptId=&quot;264&quot;/&gt;&#10;    &lt;slide id=&quot;{1C50C30E-CE0F-47FD-BFDD-0847932DDD98}&quot; pptId=&quot;265&quot;/&gt;&#10;    &lt;slide id=&quot;{D7C59202-9837-4CC7-9F2C-1D5825A2A2DB}&quot; pptId=&quot;283&quot;/&gt;&#10;  &lt;/slides&gt;&#10;&#10;  &lt;narration&gt;&#10;    &lt;audioTracks/&gt;&#10;    &lt;videoTracks&gt;&#10;      &lt;videoTrack muted=&quot;false&quot; name=&quot;Video 6&quot; resource=&quot;eb5a0d7a&quot; slideId=&quot;{0DE6485D-DF1C-4BB0-9CB8-34A34CADF74A}&quot; startTime=&quot;0&quot; stepIndex=&quot;0&quot; volume=&quot;1&quot;&gt;&#10;        &lt;video format=&quot;yuv420p&quot; frameRate=&quot;5&quot; height=&quot;1200&quot; pixelAspectRatio=&quot;1&quot; width=&quot;1600&quot;/&gt;&#10;        &lt;audio channels=&quot;1&quot; format=&quot;s16&quot; sampleRate=&quot;44100&quot;/&gt;&#10;      &lt;/videoTrack&gt;&#10;      &lt;videoTrack muted=&quot;false&quot; name=&quot;Video 7&quot; resource=&quot;117bf7d0&quot; slideId=&quot;{05A054AD-7056-457A-9019-9A8E97FFF98A}&quot; startTime=&quot;0&quot; stepIndex=&quot;0&quot; volume=&quot;1&quot;&gt;&#10;        &lt;video format=&quot;yuv420p&quot; frameRate=&quot;5&quot; height=&quot;1200&quot; pixelAspectRatio=&quot;1&quot; width=&quot;1600&quot;/&gt;&#10;        &lt;audio channels=&quot;1&quot; format=&quot;s16&quot; sampleRate=&quot;44100&quot;/&gt;&#10;      &lt;/videoTrack&gt;&#10;      &lt;videoTrack muted=&quot;false&quot; name=&quot;Video 8&quot; resource=&quot;78df7fbb&quot; slideId=&quot;{6D25F2E4-DD5D-403E-B8C9-CB45E4D6BB11}&quot; startTime=&quot;0&quot; stepIndex=&quot;0&quot; volume=&quot;1&quot;&gt;&#10;        &lt;video format=&quot;yuv420p&quot; frameRate=&quot;5&quot; height=&quot;1200&quot; pixelAspectRatio=&quot;1&quot; width=&quot;1600&quot;/&gt;&#10;        &lt;audio channels=&quot;1&quot; format=&quot;s16&quot; sampleRate=&quot;44100&quot;/&gt;&#10;      &lt;/videoTrack&gt;&#10;      &lt;videoTrack muted=&quot;false&quot; name=&quot;Video 9&quot; resource=&quot;285c306e&quot; slideId=&quot;{9E9F76C8-08B3-4B33-9503-F827CD093173}&quot; startTime=&quot;0&quot; stepIndex=&quot;0&quot; volume=&quot;1&quot;&gt;&#10;        &lt;video format=&quot;yuv420p&quot; frameRate=&quot;5&quot; height=&quot;1200&quot; pixelAspectRatio=&quot;1&quot; width=&quot;1600&quot;/&gt;&#10;        &lt;audio channels=&quot;1&quot; format=&quot;s16&quot; sampleRate=&quot;44100&quot;/&gt;&#10;      &lt;/videoTrack&gt;&#10;      &lt;videoTrack muted=&quot;false&quot; name=&quot;Video 10&quot; resource=&quot;2eb9eb40&quot; slideId=&quot;{D67A0AA2-A95C-456F-9439-444815306DC0}&quot; startTime=&quot;0&quot; stepIndex=&quot;0&quot; volume=&quot;1&quot;&gt;&#10;        &lt;video format=&quot;yuv420p&quot; frameRate=&quot;5&quot; height=&quot;1200&quot; pixelAspectRatio=&quot;1&quot; width=&quot;1600&quot;/&gt;&#10;        &lt;audio channels=&quot;1&quot; format=&quot;s16&quot; sampleRate=&quot;44100&quot;/&gt;&#10;      &lt;/videoTrack&gt;&#10;      &lt;videoTrack muted=&quot;false&quot; name=&quot;Video 12&quot; resource=&quot;b117c22f&quot; slideId=&quot;{BE6939D5-703B-433D-8AB6-13DD3A8686FA}&quot; startTime=&quot;0&quot; stepIndex=&quot;0&quot; volume=&quot;1&quot;&gt;&#10;        &lt;video format=&quot;yuv420p&quot; frameRate=&quot;5&quot; height=&quot;1200&quot; pixelAspectRatio=&quot;1&quot; width=&quot;1600&quot;/&gt;&#10;        &lt;audio channels=&quot;1&quot; format=&quot;s16&quot; sampleRate=&quot;44100&quot;/&gt;&#10;      &lt;/videoTrack&gt;&#10;      &lt;videoTrack muted=&quot;false&quot; name=&quot;Video 14&quot; resource=&quot;acd8e35c&quot; slideId=&quot;{3758E77E-0363-4BBB-BDE8-6D265D812B4F}&quot; startTime=&quot;0&quot; stepIndex=&quot;0&quot; volume=&quot;1&quot;&gt;&#10;        &lt;video format=&quot;yuv420p&quot; frameRate=&quot;5&quot; height=&quot;1200&quot; pixelAspectRatio=&quot;1&quot; width=&quot;1600&quot;/&gt;&#10;        &lt;audio channels=&quot;1&quot; format=&quot;s16&quot; sampleRate=&quot;44100&quot;/&gt;&#10;      &lt;/videoTrack&gt;&#10;      &lt;videoTrack muted=&quot;false&quot; name=&quot;Video 15&quot; resource=&quot;23461416&quot; slideId=&quot;{2BDA7BEA-ED67-4746-9FFE-3D125CCFB11B}&quot; startTime=&quot;0&quot; stepIndex=&quot;0&quot; volume=&quot;1&quot;&gt;&#10;        &lt;video format=&quot;yuv420p&quot; frameRate=&quot;5&quot; height=&quot;1200&quot; pixelAspectRatio=&quot;1&quot; width=&quot;1600&quot;/&gt;&#10;        &lt;audio channels=&quot;1&quot; format=&quot;s16&quot; sampleRate=&quot;44100&quot;/&gt;&#10;      &lt;/videoTrack&gt;&#10;      &lt;videoTrack muted=&quot;false&quot; name=&quot;Video 16&quot; resource=&quot;91c7ec69&quot; slideId=&quot;{8BB944E6-4010-403F-8870-755C59AC988B}&quot; startTime=&quot;0&quot; stepIndex=&quot;0&quot; volume=&quot;1&quot;&gt;&#10;        &lt;video format=&quot;yuv420p&quot; frameRate=&quot;5&quot; height=&quot;1200&quot; pixelAspectRatio=&quot;1&quot; width=&quot;1600&quot;/&gt;&#10;        &lt;audio channels=&quot;1&quot; format=&quot;s16&quot; sampleRate=&quot;44100&quot;/&gt;&#10;      &lt;/videoTrack&gt;&#10;      &lt;videoTrack muted=&quot;false&quot; name=&quot;Video 17&quot; resource=&quot;b0415e45&quot; slideId=&quot;{A5101489-E899-4581-A2E8-08E0FBBD77DB}&quot; startTime=&quot;0&quot; stepIndex=&quot;0&quot; volume=&quot;1&quot;&gt;&#10;        &lt;video format=&quot;yuv420p&quot; frameRate=&quot;5&quot; height=&quot;1200&quot; pixelAspectRatio=&quot;1&quot; width=&quot;1600&quot;/&gt;&#10;        &lt;audio channels=&quot;1&quot; format=&quot;s16&quot; sampleRate=&quot;44100&quot;/&gt;&#10;      &lt;/videoTrack&gt;&#10;      &lt;videoTrack muted=&quot;false&quot; name=&quot;Video 18&quot; resource=&quot;94a6cbd5&quot; slideId=&quot;{B0D2FD95-8751-4636-9A60-A86D26CCA076}&quot; startTime=&quot;0&quot; stepIndex=&quot;0&quot; volume=&quot;1&quot;&gt;&#10;        &lt;video format=&quot;yuv420p&quot; frameRate=&quot;5&quot; height=&quot;1200&quot; pixelAspectRatio=&quot;1&quot; width=&quot;1600&quot;/&gt;&#10;        &lt;audio channels=&quot;1&quot; format=&quot;s16&quot; sampleRate=&quot;44100&quot;/&gt;&#10;      &lt;/videoTrack&gt;&#10;      &lt;videoTrack muted=&quot;false&quot; name=&quot;Video 20&quot; resource=&quot;79c493cf&quot; slideId=&quot;{F49AF029-EF1B-4750-BAF5-9E7F3F167400}&quot; startTime=&quot;0&quot; stepIndex=&quot;0&quot; volume=&quot;1&quot;&gt;&#10;        &lt;video format=&quot;yuv420p&quot; frameRate=&quot;5&quot; height=&quot;1200&quot; pixelAspectRatio=&quot;1&quot; width=&quot;1600&quot;/&gt;&#10;        &lt;audio channels=&quot;1&quot; format=&quot;s16&quot; sampleRate=&quot;44100&quot;/&gt;&#10;      &lt;/videoTrack&gt;&#10;      &lt;videoTrack muted=&quot;false&quot; name=&quot;Video 21&quot; resource=&quot;80a1f12b&quot; slideId=&quot;{9168BE38-F024-4B54-8F7B-1FE924CBA849}&quot; startTime=&quot;0&quot; stepIndex=&quot;0&quot; volume=&quot;1&quot;&gt;&#10;        &lt;video format=&quot;yuv420p&quot; frameRate=&quot;5&quot; height=&quot;1200&quot; pixelAspectRatio=&quot;1&quot; width=&quot;1600&quot;/&gt;&#10;        &lt;audio channels=&quot;1&quot; format=&quot;s16&quot; sampleRate=&quot;44100&quot;/&gt;&#10;      &lt;/videoTrack&gt;&#10;      &lt;videoTrack muted=&quot;false&quot; name=&quot;Video 22&quot; resource=&quot;75f465a4&quot; slideId=&quot;{1C50C30E-CE0F-47FD-BFDD-0847932DDD98}&quot; startTime=&quot;0&quot; stepIndex=&quot;0&quot; volume=&quot;1&quot;&gt;&#10;        &lt;video format=&quot;yuv420p&quot; frameRate=&quot;5&quot; height=&quot;1200&quot; pixelAspectRatio=&quot;1&quot; width=&quot;1600&quot;/&gt;&#10;        &lt;audio channels=&quot;1&quot; format=&quot;s16&quot; sampleRate=&quot;44100&quot;/&gt;&#10;      &lt;/videoTrack&gt;&#10;      &lt;videoTrack muted=&quot;false&quot; name=&quot;Video 23&quot; resource=&quot;7647636f&quot; slideId=&quot;{D7C59202-9837-4CC7-9F2C-1D5825A2A2DB}&quot; startTime=&quot;0&quot; stepIndex=&quot;0&quot; volume=&quot;1&quot;&gt;&#10;        &lt;video format=&quot;yuv420p&quot; frameRate=&quot;5&quot; height=&quot;1200&quot; pixelAspectRatio=&quot;1&quot; width=&quot;1600&quot;/&gt;&#10;        &lt;audio channels=&quot;1&quot; format=&quot;s16&quot; sampleRate=&quot;44100&quot;/&gt;&#10;      &lt;/videoTrack&gt;&#10;      &lt;videoTrack muted=&quot;false&quot; name=&quot;Video 24&quot; resource=&quot;aa9fab05&quot; slideId=&quot;{46A05B56-58DD-4AA8-9D67-865FC47AE78C}&quot; startTime=&quot;0&quot; stepIndex=&quot;0&quot; volume=&quot;1&quot;&gt;&#10;        &lt;video format=&quot;yuv420p&quot; frameRate=&quot;5&quot; height=&quot;1200&quot; pixelAspectRatio=&quot;1&quot; width=&quot;1600&quot;/&gt;&#10;        &lt;audio channels=&quot;1&quot; format=&quot;s16&quot; sampleRate=&quot;44100&quot;/&gt;&#10;      &lt;/videoTrack&gt;&#10;      &lt;videoTrack muted=&quot;false&quot; name=&quot;Video 25&quot; resource=&quot;19997403&quot; slideId=&quot;{C80175DB-1098-4999-A8B5-0808FE381D88}&quot; startTime=&quot;0&quot; volume=&quot;1&quot;&gt;&#10;        &lt;video format=&quot;yuv420p&quot; frameRate=&quot;5&quot; height=&quot;1200&quot; pixelAspectRatio=&quot;1&quot; width=&quot;1600&quot;/&gt;&#10;        &lt;audio channels=&quot;1&quot; format=&quot;s16&quot; sampleRate=&quot;44100&quot;/&gt;&#10;      &lt;/videoTrack&gt;&#10;      &lt;videoTrack muted=&quot;false&quot; name=&quot;Video 26&quot; resource=&quot;1cc4d998&quot; slideId=&quot;{4F87F188-FED3-4869-B081-97ECB7161BFE}&quot; startTime=&quot;0&quot; stepIndex=&quot;0&quot; volume=&quot;1&quot;&gt;&#10;        &lt;video format=&quot;yuv420p&quot; frameRate=&quot;5&quot; height=&quot;1200&quot; pixelAspectRatio=&quot;1&quot; width=&quot;1600&quot;/&gt;&#10;        &lt;audio channels=&quot;1&quot; format=&quot;s16&quot; sampleRate=&quot;44100&quot;/&gt;&#10;      &lt;/videoTrack&gt;&#10;      &lt;videoTrack muted=&quot;false&quot; name=&quot;Video 27&quot; resource=&quot;10aa2c19&quot; slideId=&quot;{517ED041-B010-4ED6-A89F-E96785A54269}&quot; startTime=&quot;0&quot; stepIndex=&quot;0&quot; volume=&quot;1&quot;&gt;&#10;        &lt;video format=&quot;yuv420p&quot; frameRate=&quot;5&quot; height=&quot;1200&quot; pixelAspectRatio=&quot;1&quot; width=&quot;1600&quot;/&gt;&#10;        &lt;audio channels=&quot;1&quot; format=&quot;s16&quot; sampleRate=&quot;44100&quot;/&gt;&#10;      &lt;/videoTrack&gt;&#10;      &lt;videoTrack muted=&quot;false&quot; name=&quot;Video 28&quot; resource=&quot;78fa5190&quot; slideId=&quot;{D8588EA4-7D95-4E32-A8BC-750D87DE0885}&quot; startTime=&quot;0&quot; stepIndex=&quot;0&quot; volume=&quot;1&quot;&gt;&#10;        &lt;video format=&quot;yuv420p&quot; frameRate=&quot;5&quot; height=&quot;1200&quot; pixelAspectRatio=&quot;1&quot; width=&quot;1600&quot;/&gt;&#10;        &lt;audio channels=&quot;1&quot; format=&quot;s16&quot; sampleRate=&quot;44100&quot;/&gt;&#10;      &lt;/videoTrack&gt;&#10;      &lt;videoTrack muted=&quot;false&quot; name=&quot;Video 29&quot; resource=&quot;c572b88a&quot; slideId=&quot;{0E572738-3FF3-4239-B2A5-5DDDFF9B159D}&quot; startTime=&quot;0&quot; stepIndex=&quot;0&quot; volume=&quot;1&quot;&gt;&#10;        &lt;video format=&quot;yuv420p&quot; frameRate=&quot;5&quot; height=&quot;1200&quot; pixelAspectRatio=&quot;1&quot; width=&quot;1600&quot;/&gt;&#10;        &lt;audio channels=&quot;1&quot; format=&quot;s16&quot; sampleRate=&quot;44100&quot;/&gt;&#10;      &lt;/videoTrack&gt;&#10;    &lt;/videoTracks&gt;&#10;  &lt;/narration&gt;&#10;&#10;&lt;/presentation2&gt;&#10;"/>
  <p:tag name="ISPRING_LMS_API_VERSION" val="SCORM 2004 (2nd edition)"/>
  <p:tag name="ISPRING_ULTRA_SCORM_COURSE_ID" val="CE94DCF9-7E97-42AB-9711-139C973A6AD4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n\uFFFDX\u0012{098ECFD9-7E05-42C2-AE70-C66DD6D5EA4D}&quot;,&quot;C:\\Users\\SOC\\Videos&quot;]]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0.345"/>
  <p:tag name="ISPRING_SLIDE_ID_2" val="{517ED041-B010-4ED6-A89F-E96785A5426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2.568"/>
  <p:tag name="ISPRING_SLIDE_ID_2" val="{BE6939D5-703B-433D-8AB6-13DD3A8686FA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08.851"/>
  <p:tag name="TIMING" val="|14.205|2.14|2.589|28.795|4.895|23.67|13.298|13.153|13.207|27.971|2.467|17.527|9.766"/>
  <p:tag name="ISPRING_SLIDE_ID_2" val="{D8588EA4-7D95-4E32-A8BC-750D87DE088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8.973"/>
  <p:tag name="TIMING" val="|1.923|4.407|37.109|28.989|12.454|5.345"/>
  <p:tag name="ISPRING_SLIDE_ID_2" val="{3758E77E-0363-4BBB-BDE8-6D265D812B4F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51.521"/>
  <p:tag name="ISPRING_SLIDE_ID_2" val="{2BDA7BEA-ED67-4746-9FFE-3D125CCFB11B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5.977"/>
  <p:tag name="ISPRING_SLIDE_ID_2" val="{8BB944E6-4010-403F-8870-755C59AC988B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2.849"/>
  <p:tag name="ISPRING_SLIDE_ID_2" val="{A5101489-E899-4581-A2E8-08E0FBBD77DB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3.566"/>
  <p:tag name="ISPRING_SLIDE_ID_2" val="{B0D2FD95-8751-4636-9A60-A86D26CCA07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45.158"/>
  <p:tag name="ISPRING_SLIDE_ID_2" val="{0E572738-3FF3-4239-B2A5-5DDDFF9B159D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29.386"/>
  <p:tag name="ISPRING_SLIDE_ID_2" val="{F49AF029-EF1B-4750-BAF5-9E7F3F16740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529"/>
  <p:tag name="ISPRING_SLIDE_ID_2" val="{46A05B56-58DD-4AA8-9D67-865FC47AE78C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5.806"/>
  <p:tag name="ISPRING_SLIDE_ID_2" val="{9168BE38-F024-4B54-8F7B-1FE924CBA84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2.916"/>
  <p:tag name="ISPRING_SLIDE_ID_2" val="{1C50C30E-CE0F-47FD-BFDD-0847932DDD9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7.448"/>
  <p:tag name="ISPRING_SLIDE_ID_2" val="{D7C59202-9837-4CC7-9F2C-1D5825A2A2D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2.757"/>
  <p:tag name="ISPRING_SLIDE_ID_2" val="{C80175DB-1098-4999-A8B5-0808FE381D8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8.975"/>
  <p:tag name="ISPRING_SLIDE_ID_2" val="{4F87F188-FED3-4869-B081-97ECB7161BF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2.814"/>
  <p:tag name="ISPRING_SLIDE_ID_2" val="{0DE6485D-DF1C-4BB0-9CB8-34A34CADF74A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8.312"/>
  <p:tag name="TIMING" val="|7.312|17.757|43.093|19.668|9.366"/>
  <p:tag name="ISPRING_SLIDE_ID_2" val="{05A054AD-7056-457A-9019-9A8E97FFF98A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5.627"/>
  <p:tag name="ISPRING_SLIDE_ID_2" val="{6D25F2E4-DD5D-403E-B8C9-CB45E4D6BB1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7.144"/>
  <p:tag name="ISPRING_SLIDE_ID_2" val="{9E9F76C8-08B3-4B33-9503-F827CD09317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4.441"/>
  <p:tag name="ISPRING_SLIDE_ID_2" val="{D67A0AA2-A95C-456F-9439-444815306DC0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1661</Words>
  <Application>Microsoft Office PowerPoint</Application>
  <PresentationFormat>Custom</PresentationFormat>
  <Paragraphs>206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رهبری</vt:lpstr>
      <vt:lpstr>رهبری( ادامه)</vt:lpstr>
      <vt:lpstr>PowerPoint Presentation</vt:lpstr>
      <vt:lpstr>PowerPoint Presentation</vt:lpstr>
      <vt:lpstr>نکات سیاست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اصول_نهادینه_کردن_کیفیت_در_سازمان (2)</dc:title>
  <dc:creator>Tahere</dc:creator>
  <cp:lastModifiedBy>seidabadi</cp:lastModifiedBy>
  <cp:revision>223</cp:revision>
  <dcterms:created xsi:type="dcterms:W3CDTF">2017-09-14T14:14:24Z</dcterms:created>
  <dcterms:modified xsi:type="dcterms:W3CDTF">2021-10-31T08:11:47Z</dcterms:modified>
</cp:coreProperties>
</file>